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3"/>
  </p:notesMasterIdLst>
  <p:handoutMasterIdLst>
    <p:handoutMasterId r:id="rId44"/>
  </p:handoutMasterIdLst>
  <p:sldIdLst>
    <p:sldId id="447" r:id="rId2"/>
    <p:sldId id="482" r:id="rId3"/>
    <p:sldId id="506" r:id="rId4"/>
    <p:sldId id="554" r:id="rId5"/>
    <p:sldId id="495" r:id="rId6"/>
    <p:sldId id="549" r:id="rId7"/>
    <p:sldId id="522" r:id="rId8"/>
    <p:sldId id="523" r:id="rId9"/>
    <p:sldId id="524" r:id="rId10"/>
    <p:sldId id="525" r:id="rId11"/>
    <p:sldId id="526" r:id="rId12"/>
    <p:sldId id="528" r:id="rId13"/>
    <p:sldId id="555" r:id="rId14"/>
    <p:sldId id="556" r:id="rId15"/>
    <p:sldId id="512" r:id="rId16"/>
    <p:sldId id="529" r:id="rId17"/>
    <p:sldId id="530" r:id="rId18"/>
    <p:sldId id="532" r:id="rId19"/>
    <p:sldId id="531" r:id="rId20"/>
    <p:sldId id="533" r:id="rId21"/>
    <p:sldId id="534" r:id="rId22"/>
    <p:sldId id="544" r:id="rId23"/>
    <p:sldId id="545" r:id="rId24"/>
    <p:sldId id="546" r:id="rId25"/>
    <p:sldId id="550" r:id="rId26"/>
    <p:sldId id="552" r:id="rId27"/>
    <p:sldId id="553" r:id="rId28"/>
    <p:sldId id="536" r:id="rId29"/>
    <p:sldId id="370" r:id="rId30"/>
    <p:sldId id="372" r:id="rId31"/>
    <p:sldId id="375" r:id="rId32"/>
    <p:sldId id="374" r:id="rId33"/>
    <p:sldId id="537" r:id="rId34"/>
    <p:sldId id="535" r:id="rId35"/>
    <p:sldId id="538" r:id="rId36"/>
    <p:sldId id="540" r:id="rId37"/>
    <p:sldId id="541" r:id="rId38"/>
    <p:sldId id="542" r:id="rId39"/>
    <p:sldId id="543" r:id="rId40"/>
    <p:sldId id="547" r:id="rId41"/>
    <p:sldId id="518" r:id="rId42"/>
  </p:sldIdLst>
  <p:sldSz cx="9144000" cy="5143500" type="screen16x9"/>
  <p:notesSz cx="6858000" cy="9947275"/>
  <p:custDataLst>
    <p:tags r:id="rId4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29376B-FF1A-0D4B-A369-D275232B080F}">
          <p14:sldIdLst>
            <p14:sldId id="447"/>
            <p14:sldId id="482"/>
            <p14:sldId id="506"/>
            <p14:sldId id="554"/>
            <p14:sldId id="495"/>
            <p14:sldId id="549"/>
            <p14:sldId id="522"/>
            <p14:sldId id="523"/>
            <p14:sldId id="524"/>
            <p14:sldId id="525"/>
            <p14:sldId id="526"/>
            <p14:sldId id="528"/>
            <p14:sldId id="555"/>
            <p14:sldId id="556"/>
            <p14:sldId id="512"/>
            <p14:sldId id="529"/>
            <p14:sldId id="530"/>
            <p14:sldId id="532"/>
            <p14:sldId id="531"/>
            <p14:sldId id="533"/>
            <p14:sldId id="534"/>
            <p14:sldId id="544"/>
            <p14:sldId id="545"/>
            <p14:sldId id="546"/>
            <p14:sldId id="550"/>
            <p14:sldId id="552"/>
            <p14:sldId id="553"/>
            <p14:sldId id="536"/>
            <p14:sldId id="370"/>
            <p14:sldId id="372"/>
            <p14:sldId id="375"/>
            <p14:sldId id="374"/>
            <p14:sldId id="537"/>
            <p14:sldId id="535"/>
            <p14:sldId id="538"/>
            <p14:sldId id="540"/>
            <p14:sldId id="541"/>
            <p14:sldId id="542"/>
            <p14:sldId id="543"/>
            <p14:sldId id="547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2DC7CC"/>
    <a:srgbClr val="FF3399"/>
    <a:srgbClr val="FF9933"/>
    <a:srgbClr val="2230FF"/>
    <a:srgbClr val="2D499E"/>
    <a:srgbClr val="FFCCCC"/>
    <a:srgbClr val="FFCC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4" autoAdjust="0"/>
    <p:restoredTop sz="94008" autoAdjust="0"/>
  </p:normalViewPr>
  <p:slideViewPr>
    <p:cSldViewPr>
      <p:cViewPr varScale="1">
        <p:scale>
          <a:sx n="164" d="100"/>
          <a:sy n="164" d="100"/>
        </p:scale>
        <p:origin x="107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2024/4/16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29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75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337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362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288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4930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173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791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8587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00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40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317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436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891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034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61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142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146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0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171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896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24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22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8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15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0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6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06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197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jiang@yn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rgbClr val="0099FF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19505" y="1059582"/>
            <a:ext cx="9144000" cy="28083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</a:t>
            </a:r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32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多态和包</a:t>
            </a:r>
            <a:endParaRPr lang="en-US" altLang="zh-CN" sz="3200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CE1E00-AF73-AF03-3976-ECE6CFE47676}"/>
              </a:ext>
            </a:extLst>
          </p:cNvPr>
          <p:cNvSpPr txBox="1"/>
          <p:nvPr/>
        </p:nvSpPr>
        <p:spPr>
          <a:xfrm>
            <a:off x="2555776" y="3075806"/>
            <a:ext cx="4206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江  华 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en-US" altLang="zh-CN" sz="2000" dirty="0">
                <a:solidFill>
                  <a:srgbClr val="7030A0"/>
                </a:solidFill>
                <a:latin typeface="Helvetica" pitchFamily="2" charset="0"/>
                <a:ea typeface="SimHei" panose="02010609060101010101" pitchFamily="49" charset="-122"/>
                <a:hlinkClick r:id="rId3"/>
              </a:rPr>
              <a:t>huajiang@ynu.edu.cn</a:t>
            </a:r>
            <a:endParaRPr kumimoji="1" lang="en-US" altLang="zh-CN" sz="2000" dirty="0">
              <a:solidFill>
                <a:srgbClr val="7030A0"/>
              </a:solidFill>
              <a:latin typeface="Helvetica" pitchFamily="2" charset="0"/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rgbClr val="7030A0"/>
              </a:solidFill>
              <a:latin typeface="Helvetica" pitchFamily="2" charset="0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云南大学软件学院人工智能系</a:t>
            </a:r>
          </a:p>
        </p:txBody>
      </p:sp>
    </p:spTree>
    <p:extLst>
      <p:ext uri="{BB962C8B-B14F-4D97-AF65-F5344CB8AC3E}">
        <p14:creationId xmlns:p14="http://schemas.microsoft.com/office/powerpoint/2010/main" val="28326462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7504" y="635107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类的继承关系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6337C-A3FA-2840-BD1E-6520604C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01" y="881514"/>
            <a:ext cx="1374843" cy="3766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CAD1AF-923D-354F-9E3B-C9F6DA7A2C90}"/>
              </a:ext>
            </a:extLst>
          </p:cNvPr>
          <p:cNvSpPr txBox="1"/>
          <p:nvPr/>
        </p:nvSpPr>
        <p:spPr>
          <a:xfrm>
            <a:off x="181795" y="1383003"/>
            <a:ext cx="56060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000" dirty="0"/>
              <a:t>Parent Class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r>
              <a:rPr lang="en-US" altLang="zh-CN" sz="2000" b="1" dirty="0"/>
              <a:t>public</a:t>
            </a:r>
            <a:r>
              <a:rPr lang="en-US" altLang="zh-CN" sz="2000" dirty="0"/>
              <a:t> </a:t>
            </a:r>
            <a:r>
              <a:rPr lang="en-US" altLang="zh-CN" sz="2000" b="1" dirty="0"/>
              <a:t>class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ElectricOven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…</a:t>
            </a:r>
          </a:p>
          <a:p>
            <a:r>
              <a:rPr lang="en-US" altLang="zh-CN" sz="2000" dirty="0"/>
              <a:t>}</a:t>
            </a:r>
          </a:p>
          <a:p>
            <a:endParaRPr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000" dirty="0"/>
              <a:t>Child Class:</a:t>
            </a:r>
          </a:p>
          <a:p>
            <a:r>
              <a:rPr lang="en-US" altLang="zh-CN" sz="2000" b="1" dirty="0"/>
              <a:t>public</a:t>
            </a:r>
            <a:r>
              <a:rPr lang="en-US" altLang="zh-CN" sz="2000" dirty="0"/>
              <a:t> </a:t>
            </a:r>
            <a:r>
              <a:rPr lang="en-US" altLang="zh-CN" sz="2000" b="1" dirty="0"/>
              <a:t>class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IntelligentOven</a:t>
            </a:r>
            <a:r>
              <a:rPr lang="en-US" altLang="zh-CN" sz="2000" dirty="0"/>
              <a:t> </a:t>
            </a:r>
            <a:r>
              <a:rPr lang="en-US" altLang="zh-CN" sz="2000" b="1" dirty="0"/>
              <a:t>extends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ElectricOven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…</a:t>
            </a:r>
          </a:p>
          <a:p>
            <a:r>
              <a:rPr lang="en-US" altLang="zh-CN" sz="2000" dirty="0"/>
              <a:t>}</a:t>
            </a:r>
            <a:endParaRPr kumimoji="1"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2D1158-9D29-9F81-91C3-830420D6E253}"/>
              </a:ext>
            </a:extLst>
          </p:cNvPr>
          <p:cNvSpPr txBox="1"/>
          <p:nvPr/>
        </p:nvSpPr>
        <p:spPr>
          <a:xfrm>
            <a:off x="3275856" y="927375"/>
            <a:ext cx="172354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谁的孩子？</a:t>
            </a:r>
          </a:p>
        </p:txBody>
      </p:sp>
      <p:cxnSp>
        <p:nvCxnSpPr>
          <p:cNvPr id="4" name="曲线连接符 3">
            <a:extLst>
              <a:ext uri="{FF2B5EF4-FFF2-40B4-BE49-F238E27FC236}">
                <a16:creationId xmlns:a16="http://schemas.microsoft.com/office/drawing/2014/main" id="{403E2B36-F749-02B1-694C-BFAC41AD30E7}"/>
              </a:ext>
            </a:extLst>
          </p:cNvPr>
          <p:cNvCxnSpPr>
            <a:stCxn id="2" idx="1"/>
          </p:cNvCxnSpPr>
          <p:nvPr/>
        </p:nvCxnSpPr>
        <p:spPr bwMode="auto">
          <a:xfrm rot="10800000" flipV="1">
            <a:off x="2602300" y="1158208"/>
            <a:ext cx="673556" cy="62145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D27931F-56C0-F9FA-FAE1-7A871DF26F0B}"/>
              </a:ext>
            </a:extLst>
          </p:cNvPr>
          <p:cNvSpPr txBox="1"/>
          <p:nvPr/>
        </p:nvSpPr>
        <p:spPr>
          <a:xfrm>
            <a:off x="5143890" y="927374"/>
            <a:ext cx="12283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Object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257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057124B-245E-AF43-9C5F-7605E5A6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4" y="2089665"/>
            <a:ext cx="7703840" cy="2044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504" y="259401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子类继承了父类的全部功能（ 方法）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433432-1143-9A47-9DA5-0F61339D0B8B}"/>
              </a:ext>
            </a:extLst>
          </p:cNvPr>
          <p:cNvSpPr txBox="1"/>
          <p:nvPr/>
        </p:nvSpPr>
        <p:spPr>
          <a:xfrm>
            <a:off x="225996" y="1046808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+mn-ea"/>
                <a:ea typeface="+mn-ea"/>
              </a:rPr>
              <a:t>从使用者的角度，子类对象提供了父类对象可以提供的全部属性和方法。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1BC484-002B-7845-9711-7965B68F2688}"/>
              </a:ext>
            </a:extLst>
          </p:cNvPr>
          <p:cNvSpPr/>
          <p:nvPr/>
        </p:nvSpPr>
        <p:spPr bwMode="auto">
          <a:xfrm>
            <a:off x="588162" y="2571750"/>
            <a:ext cx="3312368" cy="1044116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1D8706-DB6B-F149-98CC-754FC5D09BDD}"/>
              </a:ext>
            </a:extLst>
          </p:cNvPr>
          <p:cNvSpPr txBox="1"/>
          <p:nvPr/>
        </p:nvSpPr>
        <p:spPr>
          <a:xfrm>
            <a:off x="3926251" y="288097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在父</a:t>
            </a:r>
            <a:r>
              <a:rPr kumimoji="1" lang="zh-CN" altLang="en-US" dirty="0"/>
              <a:t>类</a:t>
            </a:r>
            <a:r>
              <a:rPr lang="zh-CN" altLang="en-US" dirty="0"/>
              <a:t>中定义</a:t>
            </a:r>
            <a:r>
              <a:rPr kumimoji="1" lang="zh-CN" altLang="en-US" dirty="0"/>
              <a:t>，子类通过继承获得</a:t>
            </a:r>
          </a:p>
        </p:txBody>
      </p:sp>
    </p:spTree>
    <p:extLst>
      <p:ext uri="{BB962C8B-B14F-4D97-AF65-F5344CB8AC3E}">
        <p14:creationId xmlns:p14="http://schemas.microsoft.com/office/powerpoint/2010/main" val="3893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5318" y="449663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从使用的角度，子类对象也是一种父类对象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433432-1143-9A47-9DA5-0F61339D0B8B}"/>
              </a:ext>
            </a:extLst>
          </p:cNvPr>
          <p:cNvSpPr txBox="1"/>
          <p:nvPr/>
        </p:nvSpPr>
        <p:spPr>
          <a:xfrm>
            <a:off x="395536" y="1046247"/>
            <a:ext cx="540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  <a:ea typeface="+mn-ea"/>
              </a:rPr>
              <a:t>一个子类对象完全</a:t>
            </a:r>
            <a:r>
              <a:rPr lang="zh-CN" altLang="en-US" sz="2000" dirty="0">
                <a:latin typeface="+mn-ea"/>
                <a:ea typeface="+mn-ea"/>
              </a:rPr>
              <a:t>可以被看成一个父类对象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反之不行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0734B7-E945-8E46-B4BE-CBDDBB88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23678"/>
            <a:ext cx="9144000" cy="2707105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A6E3DF-01C9-FE4F-8EB5-203E81C61F2C}"/>
              </a:ext>
            </a:extLst>
          </p:cNvPr>
          <p:cNvCxnSpPr/>
          <p:nvPr/>
        </p:nvCxnSpPr>
        <p:spPr bwMode="auto">
          <a:xfrm>
            <a:off x="683568" y="2715766"/>
            <a:ext cx="28803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68D5074-C504-8440-87AD-BAF655FD379F}"/>
              </a:ext>
            </a:extLst>
          </p:cNvPr>
          <p:cNvCxnSpPr/>
          <p:nvPr/>
        </p:nvCxnSpPr>
        <p:spPr bwMode="auto">
          <a:xfrm>
            <a:off x="683568" y="4299942"/>
            <a:ext cx="22322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56E9BCE-1317-AA4F-8957-0EF621A9B77C}"/>
              </a:ext>
            </a:extLst>
          </p:cNvPr>
          <p:cNvSpPr txBox="1"/>
          <p:nvPr/>
        </p:nvSpPr>
        <p:spPr>
          <a:xfrm>
            <a:off x="4306446" y="2686859"/>
            <a:ext cx="39660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>
                <a:latin typeface="+mn-ea"/>
                <a:ea typeface="+mn-ea"/>
              </a:rPr>
              <a:t>IntelligentOven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solidFill>
                  <a:srgbClr val="C00000"/>
                </a:solidFill>
                <a:latin typeface="+mn-ea"/>
                <a:ea typeface="+mn-ea"/>
              </a:rPr>
              <a:t>is an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ElectricOven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811C23-969C-9D42-925F-0BEDE211113A}"/>
              </a:ext>
            </a:extLst>
          </p:cNvPr>
          <p:cNvSpPr txBox="1"/>
          <p:nvPr/>
        </p:nvSpPr>
        <p:spPr>
          <a:xfrm>
            <a:off x="4118093" y="3253115"/>
            <a:ext cx="434279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latin typeface="+mn-ea"/>
              </a:rPr>
              <a:t>ElectricOven</a:t>
            </a: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is not an </a:t>
            </a:r>
            <a:r>
              <a:rPr kumimoji="1" lang="en-US" altLang="zh-CN" sz="1800" dirty="0" err="1">
                <a:latin typeface="+mn-ea"/>
                <a:ea typeface="+mn-ea"/>
              </a:rPr>
              <a:t>IntelligentOven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63F435-F79A-3B7D-D6D0-FE7AC4F8DF9B}"/>
              </a:ext>
            </a:extLst>
          </p:cNvPr>
          <p:cNvGrpSpPr/>
          <p:nvPr/>
        </p:nvGrpSpPr>
        <p:grpSpPr>
          <a:xfrm>
            <a:off x="4118093" y="3723878"/>
            <a:ext cx="4175023" cy="1295220"/>
            <a:chOff x="2391525" y="3507854"/>
            <a:chExt cx="4175023" cy="1295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8E27F1B-5388-F632-4985-5C3FC847730B}"/>
                </a:ext>
              </a:extLst>
            </p:cNvPr>
            <p:cNvSpPr/>
            <p:nvPr/>
          </p:nvSpPr>
          <p:spPr bwMode="auto">
            <a:xfrm>
              <a:off x="3923928" y="3507854"/>
              <a:ext cx="1080120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itchFamily="18" charset="0"/>
                  <a:ea typeface="宋体" pitchFamily="2" charset="-122"/>
                </a:rPr>
                <a:t>&lt;parent&gt;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 err="1">
                  <a:solidFill>
                    <a:srgbClr val="002060"/>
                  </a:solidFill>
                  <a:latin typeface="Times New Roman" pitchFamily="18" charset="0"/>
                  <a:ea typeface="宋体" pitchFamily="2" charset="-122"/>
                </a:rPr>
                <a:t>turnOn</a:t>
              </a:r>
              <a:endParaRPr lang="en-US" altLang="zh-CN" sz="1400" dirty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itchFamily="18" charset="0"/>
                  <a:ea typeface="宋体" pitchFamily="2" charset="-122"/>
                </a:rPr>
                <a:t>..</a:t>
              </a:r>
            </a:p>
            <a:p>
              <a:pPr algn="ctr"/>
              <a:r>
                <a:rPr lang="en-US" altLang="zh-CN" sz="1400" dirty="0" err="1">
                  <a:solidFill>
                    <a:srgbClr val="002060"/>
                  </a:solidFill>
                  <a:latin typeface="Times New Roman" pitchFamily="18" charset="0"/>
                  <a:ea typeface="宋体" pitchFamily="2" charset="-122"/>
                </a:rPr>
                <a:t>turnOff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B844A6-6125-359F-359F-EF6F911BEBAC}"/>
                </a:ext>
              </a:extLst>
            </p:cNvPr>
            <p:cNvSpPr/>
            <p:nvPr/>
          </p:nvSpPr>
          <p:spPr bwMode="auto">
            <a:xfrm>
              <a:off x="3923928" y="4443957"/>
              <a:ext cx="1080120" cy="35911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bakeBread</a:t>
              </a:r>
              <a:endParaRPr lang="en-US" altLang="zh-CN" sz="1100" dirty="0">
                <a:solidFill>
                  <a:schemeClr val="tx1"/>
                </a:solidFill>
                <a:latin typeface="Helvetica" pitchFamily="2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…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BB61121C-8BDD-C4BE-73BF-BF331218B73E}"/>
                </a:ext>
              </a:extLst>
            </p:cNvPr>
            <p:cNvSpPr/>
            <p:nvPr/>
          </p:nvSpPr>
          <p:spPr bwMode="auto">
            <a:xfrm>
              <a:off x="5148064" y="3507854"/>
              <a:ext cx="432048" cy="1224136"/>
            </a:xfrm>
            <a:prstGeom prst="righ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63C4E1E6-728C-A839-A105-CFAEDA6C44E4}"/>
                </a:ext>
              </a:extLst>
            </p:cNvPr>
            <p:cNvSpPr/>
            <p:nvPr/>
          </p:nvSpPr>
          <p:spPr bwMode="auto">
            <a:xfrm>
              <a:off x="3275856" y="3507854"/>
              <a:ext cx="504056" cy="93610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955A4D-D897-D41C-23E5-ABFCFF4FC95A}"/>
                </a:ext>
              </a:extLst>
            </p:cNvPr>
            <p:cNvSpPr txBox="1"/>
            <p:nvPr/>
          </p:nvSpPr>
          <p:spPr>
            <a:xfrm>
              <a:off x="2391525" y="377485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>
                  <a:latin typeface="Helvetica" pitchFamily="2" charset="0"/>
                  <a:ea typeface="SimHei" panose="02010609060101010101" pitchFamily="49" charset="-122"/>
                </a:rPr>
                <a:t>oven2</a:t>
              </a:r>
              <a:endParaRPr kumimoji="1" lang="zh-CN" altLang="en-US" sz="1800" dirty="0">
                <a:latin typeface="Helvetica" pitchFamily="2" charset="0"/>
                <a:ea typeface="SimHei" panose="02010609060101010101" pitchFamily="49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A1F007-9E14-DE89-D0B5-9A882B963E42}"/>
                </a:ext>
              </a:extLst>
            </p:cNvPr>
            <p:cNvSpPr txBox="1"/>
            <p:nvPr/>
          </p:nvSpPr>
          <p:spPr>
            <a:xfrm>
              <a:off x="5682973" y="3889089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Helvetica" pitchFamily="2" charset="0"/>
                </a:rPr>
                <a:t>oven1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151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5272" y="286486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从使用者的角度，子类对象也是一种父类对象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0734B7-E945-8E46-B4BE-CBDDBB88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4" y="887357"/>
            <a:ext cx="8869642" cy="2548489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A6E3DF-01C9-FE4F-8EB5-203E81C61F2C}"/>
              </a:ext>
            </a:extLst>
          </p:cNvPr>
          <p:cNvCxnSpPr/>
          <p:nvPr/>
        </p:nvCxnSpPr>
        <p:spPr bwMode="auto">
          <a:xfrm>
            <a:off x="683568" y="1635646"/>
            <a:ext cx="28803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68D5074-C504-8440-87AD-BAF655FD379F}"/>
              </a:ext>
            </a:extLst>
          </p:cNvPr>
          <p:cNvCxnSpPr/>
          <p:nvPr/>
        </p:nvCxnSpPr>
        <p:spPr bwMode="auto">
          <a:xfrm>
            <a:off x="683568" y="3147814"/>
            <a:ext cx="22322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07E845B-8E7D-2225-0CF4-7E9BC745051A}"/>
              </a:ext>
            </a:extLst>
          </p:cNvPr>
          <p:cNvSpPr txBox="1"/>
          <p:nvPr/>
        </p:nvSpPr>
        <p:spPr>
          <a:xfrm>
            <a:off x="3739010" y="1901517"/>
            <a:ext cx="48654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区分类型和对象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存在几个对象？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oven1</a:t>
            </a:r>
            <a:r>
              <a:rPr lang="zh-CN" altLang="en-US" dirty="0"/>
              <a:t> 和</a:t>
            </a:r>
            <a:r>
              <a:rPr lang="en-US" altLang="zh-CN" dirty="0"/>
              <a:t>oven2</a:t>
            </a:r>
            <a:r>
              <a:rPr lang="zh-CN" altLang="en-US" dirty="0"/>
              <a:t>是两个对象吗？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oven1</a:t>
            </a:r>
            <a:r>
              <a:rPr lang="zh-CN" altLang="en-US" dirty="0"/>
              <a:t> 和</a:t>
            </a:r>
            <a:r>
              <a:rPr lang="en-US" altLang="zh-CN" dirty="0"/>
              <a:t>oven2</a:t>
            </a:r>
            <a:r>
              <a:rPr lang="zh-CN" altLang="en-US" dirty="0"/>
              <a:t>是两个</a:t>
            </a:r>
            <a:r>
              <a:rPr lang="zh-CN" altLang="en-US" dirty="0">
                <a:solidFill>
                  <a:srgbClr val="0070C0"/>
                </a:solidFill>
              </a:rPr>
              <a:t>对象引用</a:t>
            </a:r>
            <a:endParaRPr lang="en-US" altLang="zh-CN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oven1</a:t>
            </a:r>
            <a:r>
              <a:rPr lang="zh-CN" altLang="en-US" dirty="0"/>
              <a:t> 和</a:t>
            </a:r>
            <a:r>
              <a:rPr lang="en-US" altLang="zh-CN" dirty="0"/>
              <a:t>oven2</a:t>
            </a:r>
            <a:r>
              <a:rPr lang="zh-CN" altLang="en-US" dirty="0"/>
              <a:t>的类型不同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</a:rPr>
              <a:t>对象引用</a:t>
            </a:r>
            <a:r>
              <a:rPr lang="zh-CN" altLang="en-US" dirty="0"/>
              <a:t>对</a:t>
            </a:r>
            <a:r>
              <a:rPr lang="zh-CN" altLang="en-US" dirty="0">
                <a:solidFill>
                  <a:srgbClr val="CC0000"/>
                </a:solidFill>
              </a:rPr>
              <a:t>对象</a:t>
            </a:r>
            <a:r>
              <a:rPr lang="zh-CN" altLang="en-US" dirty="0"/>
              <a:t>的能做什么操作，是由</a:t>
            </a:r>
            <a:r>
              <a:rPr lang="zh-CN" altLang="en-US" dirty="0">
                <a:solidFill>
                  <a:srgbClr val="0070C0"/>
                </a:solidFill>
              </a:rPr>
              <a:t>对象引用</a:t>
            </a:r>
            <a:r>
              <a:rPr lang="zh-CN" altLang="en-US" dirty="0"/>
              <a:t>的类型（</a:t>
            </a:r>
            <a:r>
              <a:rPr lang="en-US" altLang="zh-CN" dirty="0"/>
              <a:t>class</a:t>
            </a:r>
            <a:r>
              <a:rPr lang="zh-CN" altLang="en-US" dirty="0"/>
              <a:t>定义）决定的，不是操作</a:t>
            </a:r>
            <a:r>
              <a:rPr lang="zh-CN" altLang="en-US" dirty="0">
                <a:solidFill>
                  <a:srgbClr val="C00000"/>
                </a:solidFill>
              </a:rPr>
              <a:t>对象</a:t>
            </a:r>
            <a:r>
              <a:rPr lang="zh-CN" altLang="en-US" dirty="0"/>
              <a:t>的类型。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543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P OOP Inheritance">
            <a:extLst>
              <a:ext uri="{FF2B5EF4-FFF2-40B4-BE49-F238E27FC236}">
                <a16:creationId xmlns:a16="http://schemas.microsoft.com/office/drawing/2014/main" id="{F8DE76C5-9052-CE5B-35CF-93C669FA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3598"/>
            <a:ext cx="3030984" cy="24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9642E5-68FF-8B3E-649F-9088D291FCA2}"/>
              </a:ext>
            </a:extLst>
          </p:cNvPr>
          <p:cNvSpPr txBox="1"/>
          <p:nvPr/>
        </p:nvSpPr>
        <p:spPr>
          <a:xfrm>
            <a:off x="3419872" y="1419622"/>
            <a:ext cx="52375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A Dog object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is a Dog.</a:t>
            </a:r>
          </a:p>
          <a:p>
            <a:r>
              <a:rPr kumimoji="1" lang="en-US" altLang="zh-CN" sz="3600" dirty="0"/>
              <a:t>A Dog object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is an Animal.</a:t>
            </a:r>
          </a:p>
          <a:p>
            <a:endParaRPr lang="en-US" altLang="zh-CN" sz="3600" dirty="0"/>
          </a:p>
          <a:p>
            <a:r>
              <a:rPr kumimoji="1" lang="en-US" altLang="zh-CN" sz="3600" dirty="0">
                <a:solidFill>
                  <a:srgbClr val="FF0000"/>
                </a:solidFill>
              </a:rPr>
              <a:t>An Animal object</a:t>
            </a:r>
            <a:r>
              <a:rPr kumimoji="1" lang="zh-CN" altLang="en-US" sz="3600" dirty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>
                <a:solidFill>
                  <a:srgbClr val="FF0000"/>
                </a:solidFill>
              </a:rPr>
              <a:t>is a Dog.</a:t>
            </a:r>
          </a:p>
          <a:p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8573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覆写与多态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467545" y="1347614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b="1" dirty="0">
                <a:latin typeface="+mn-ea"/>
                <a:ea typeface="+mn-ea"/>
              </a:rPr>
              <a:t>重载</a:t>
            </a:r>
            <a:r>
              <a:rPr kumimoji="1" lang="zh-CN" altLang="en-US" sz="2000" dirty="0">
                <a:latin typeface="+mn-ea"/>
                <a:ea typeface="+mn-ea"/>
              </a:rPr>
              <a:t>（</a:t>
            </a:r>
            <a:r>
              <a:rPr kumimoji="1" lang="en-US" altLang="zh-CN" sz="2000" dirty="0">
                <a:latin typeface="+mn-ea"/>
                <a:ea typeface="+mn-ea"/>
              </a:rPr>
              <a:t>overload</a:t>
            </a:r>
            <a:r>
              <a:rPr kumimoji="1" lang="zh-CN" altLang="en-US" sz="2000" dirty="0">
                <a:latin typeface="+mn-ea"/>
                <a:ea typeface="+mn-ea"/>
              </a:rPr>
              <a:t>）：同一个函数可以有多个不同的（函数参数）的实现；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b="1" dirty="0">
                <a:latin typeface="+mn-ea"/>
                <a:ea typeface="+mn-ea"/>
              </a:rPr>
              <a:t>覆写</a:t>
            </a:r>
            <a:r>
              <a:rPr kumimoji="1" lang="zh-CN" altLang="en-US" sz="2000" dirty="0">
                <a:latin typeface="+mn-ea"/>
                <a:ea typeface="+mn-ea"/>
              </a:rPr>
              <a:t>（</a:t>
            </a:r>
            <a:r>
              <a:rPr kumimoji="1" lang="en-US" altLang="zh-CN" sz="2000" dirty="0">
                <a:latin typeface="+mn-ea"/>
                <a:ea typeface="+mn-ea"/>
              </a:rPr>
              <a:t>override</a:t>
            </a:r>
            <a:r>
              <a:rPr kumimoji="1" lang="zh-CN" altLang="en-US" sz="2000" dirty="0">
                <a:latin typeface="+mn-ea"/>
                <a:ea typeface="+mn-ea"/>
              </a:rPr>
              <a:t>）：子类可以重新定义父类已有方法；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b="1" dirty="0">
                <a:latin typeface="+mn-ea"/>
                <a:ea typeface="+mn-ea"/>
              </a:rPr>
              <a:t>多态</a:t>
            </a:r>
            <a:r>
              <a:rPr lang="en-US" altLang="zh-CN" sz="2000" dirty="0">
                <a:latin typeface="+mn-ea"/>
                <a:ea typeface="+mn-ea"/>
              </a:rPr>
              <a:t>(polymorphism)</a:t>
            </a:r>
            <a:r>
              <a:rPr kumimoji="1" lang="zh-CN" altLang="en-US" sz="2000" dirty="0">
                <a:latin typeface="+mn-ea"/>
                <a:ea typeface="+mn-ea"/>
              </a:rPr>
              <a:t>：同一种类型的对象表现出不同的行为；</a:t>
            </a:r>
          </a:p>
        </p:txBody>
      </p:sp>
    </p:spTree>
    <p:extLst>
      <p:ext uri="{BB962C8B-B14F-4D97-AF65-F5344CB8AC3E}">
        <p14:creationId xmlns:p14="http://schemas.microsoft.com/office/powerpoint/2010/main" val="7266591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296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dirty="0" err="1">
                <a:latin typeface="+mn-ea"/>
              </a:rPr>
              <a:t>ElectricOven</a:t>
            </a:r>
            <a:r>
              <a:rPr lang="zh-CN" altLang="en-US" dirty="0">
                <a:latin typeface="+mn-ea"/>
              </a:rPr>
              <a:t>类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000" dirty="0">
                <a:latin typeface="+mn-ea"/>
                <a:ea typeface="+mn-ea"/>
              </a:rPr>
              <a:t>烤面包和烤鸡是烤箱的必备功能，烤箱出厂时就应该有；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000" dirty="0">
                <a:latin typeface="+mn-ea"/>
                <a:ea typeface="+mn-ea"/>
              </a:rPr>
              <a:t>原来在下游厂家实现的功能，被提升到了上游；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53D4B-0726-6747-A9C7-6CC294C5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707654"/>
            <a:ext cx="1905000" cy="3314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9FABC2-CF54-3945-BB5A-FA78F0B1F1CA}"/>
              </a:ext>
            </a:extLst>
          </p:cNvPr>
          <p:cNvSpPr txBox="1"/>
          <p:nvPr/>
        </p:nvSpPr>
        <p:spPr>
          <a:xfrm>
            <a:off x="428078" y="2571750"/>
            <a:ext cx="5944122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r>
              <a:rPr lang="en-US" altLang="zh-CN" sz="1400" dirty="0">
                <a:latin typeface="+mn-ea"/>
                <a:ea typeface="+mn-ea"/>
              </a:rPr>
              <a:t> {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/**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* </a:t>
            </a:r>
            <a:r>
              <a:rPr lang="zh-CN" altLang="en-US" sz="1400" dirty="0">
                <a:latin typeface="+mn-ea"/>
                <a:ea typeface="+mn-ea"/>
              </a:rPr>
              <a:t>烤面包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*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</a:p>
          <a:p>
            <a:pPr lvl="1"/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void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bakeBread</a:t>
            </a:r>
            <a:r>
              <a:rPr lang="en-US" altLang="zh-CN" sz="1400" dirty="0">
                <a:latin typeface="+mn-ea"/>
                <a:ea typeface="+mn-ea"/>
              </a:rPr>
              <a:t>() {</a:t>
            </a:r>
          </a:p>
          <a:p>
            <a:pPr lvl="1"/>
            <a:r>
              <a:rPr lang="en-US" altLang="zh-CN" sz="1400" dirty="0" err="1">
                <a:latin typeface="+mn-ea"/>
                <a:ea typeface="+mn-ea"/>
              </a:rPr>
              <a:t>System.</a:t>
            </a:r>
            <a:r>
              <a:rPr lang="en-US" altLang="zh-CN" sz="1400" b="1" i="1" dirty="0" err="1">
                <a:latin typeface="+mn-ea"/>
                <a:ea typeface="+mn-ea"/>
              </a:rPr>
              <a:t>out</a:t>
            </a:r>
            <a:r>
              <a:rPr lang="en-US" altLang="zh-CN" sz="1400" dirty="0" err="1">
                <a:latin typeface="+mn-ea"/>
                <a:ea typeface="+mn-ea"/>
              </a:rPr>
              <a:t>.println</a:t>
            </a:r>
            <a:r>
              <a:rPr lang="en-US" altLang="zh-CN" sz="1400" dirty="0">
                <a:latin typeface="+mn-ea"/>
                <a:ea typeface="+mn-ea"/>
              </a:rPr>
              <a:t>("</a:t>
            </a:r>
            <a:r>
              <a:rPr lang="zh-CN" altLang="en-US" sz="1400" dirty="0">
                <a:latin typeface="+mn-ea"/>
                <a:ea typeface="+mn-ea"/>
              </a:rPr>
              <a:t>正在进行面包烤制，采用出厂配置秘方</a:t>
            </a:r>
            <a:r>
              <a:rPr lang="en-US" altLang="zh-CN" sz="1400" dirty="0">
                <a:latin typeface="+mn-ea"/>
                <a:ea typeface="+mn-ea"/>
              </a:rPr>
              <a:t>...");</a:t>
            </a:r>
            <a:endParaRPr lang="zh-CN" altLang="en-US" sz="1400" dirty="0">
              <a:latin typeface="+mn-ea"/>
              <a:ea typeface="+mn-ea"/>
            </a:endParaRP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r>
              <a:rPr lang="en-US" altLang="zh-CN" sz="1400" dirty="0">
                <a:latin typeface="+mn-ea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837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Midea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牌烤箱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基于基本烤箱，开发了自己的面包烤制方法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000" dirty="0">
                <a:latin typeface="+mn-ea"/>
                <a:ea typeface="+mn-ea"/>
              </a:rPr>
              <a:t>替换了</a:t>
            </a:r>
            <a:r>
              <a:rPr lang="zh-CN" altLang="en-US" sz="2000" dirty="0">
                <a:latin typeface="+mn-ea"/>
                <a:ea typeface="+mn-ea"/>
              </a:rPr>
              <a:t>父类</a:t>
            </a:r>
            <a:r>
              <a:rPr kumimoji="1" lang="zh-CN" altLang="en-US" sz="2000" dirty="0">
                <a:latin typeface="+mn-ea"/>
                <a:ea typeface="+mn-ea"/>
              </a:rPr>
              <a:t>的烤面包方法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4B0B0-DABE-F440-B9C3-8FAB96BD4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66" y="1131590"/>
            <a:ext cx="1683412" cy="39399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259BC7-7B39-6342-9976-0A3956338477}"/>
              </a:ext>
            </a:extLst>
          </p:cNvPr>
          <p:cNvSpPr txBox="1"/>
          <p:nvPr/>
        </p:nvSpPr>
        <p:spPr>
          <a:xfrm>
            <a:off x="428078" y="2571750"/>
            <a:ext cx="5800106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MideaOven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extends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r>
              <a:rPr lang="en-US" altLang="zh-CN" sz="1400" dirty="0">
                <a:latin typeface="+mn-ea"/>
                <a:ea typeface="+mn-ea"/>
              </a:rPr>
              <a:t> {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/**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* </a:t>
            </a:r>
            <a:r>
              <a:rPr lang="zh-CN" altLang="en-US" sz="1400" dirty="0">
                <a:latin typeface="+mn-ea"/>
                <a:ea typeface="+mn-ea"/>
              </a:rPr>
              <a:t>烤面包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*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</a:p>
          <a:p>
            <a:pPr lvl="1"/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void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bakeBread</a:t>
            </a:r>
            <a:r>
              <a:rPr lang="en-US" altLang="zh-CN" sz="1400" dirty="0">
                <a:latin typeface="+mn-ea"/>
                <a:ea typeface="+mn-ea"/>
              </a:rPr>
              <a:t>() {</a:t>
            </a:r>
          </a:p>
          <a:p>
            <a:pPr lvl="1"/>
            <a:r>
              <a:rPr lang="en-US" altLang="zh-CN" sz="1400" dirty="0" err="1">
                <a:latin typeface="+mn-ea"/>
                <a:ea typeface="+mn-ea"/>
              </a:rPr>
              <a:t>System.</a:t>
            </a:r>
            <a:r>
              <a:rPr lang="en-US" altLang="zh-CN" sz="1400" b="1" i="1" dirty="0" err="1">
                <a:latin typeface="+mn-ea"/>
                <a:ea typeface="+mn-ea"/>
              </a:rPr>
              <a:t>out</a:t>
            </a:r>
            <a:r>
              <a:rPr lang="en-US" altLang="zh-CN" sz="1400" dirty="0" err="1">
                <a:latin typeface="+mn-ea"/>
                <a:ea typeface="+mn-ea"/>
              </a:rPr>
              <a:t>.println</a:t>
            </a:r>
            <a:r>
              <a:rPr lang="en-US" altLang="zh-CN" sz="1400" dirty="0">
                <a:latin typeface="+mn-ea"/>
                <a:ea typeface="+mn-ea"/>
              </a:rPr>
              <a:t>("</a:t>
            </a:r>
            <a:r>
              <a:rPr lang="zh-CN" altLang="en-US" sz="1400" dirty="0">
                <a:latin typeface="+mn-ea"/>
                <a:ea typeface="+mn-ea"/>
              </a:rPr>
              <a:t>正在进行面包烤制，来自美的秘方</a:t>
            </a:r>
            <a:r>
              <a:rPr lang="en-US" altLang="zh-CN" sz="1400" dirty="0">
                <a:latin typeface="+mn-ea"/>
                <a:ea typeface="+mn-ea"/>
              </a:rPr>
              <a:t>...");</a:t>
            </a:r>
            <a:endParaRPr lang="zh-CN" altLang="en-US" sz="1400" dirty="0">
              <a:latin typeface="+mn-ea"/>
              <a:ea typeface="+mn-ea"/>
            </a:endParaRP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endParaRPr kumimoji="1" lang="zh-CN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10222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799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 err="1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Gree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牌烤箱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基于基本烤箱，也是开发了自己独家的面包烤制方法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000" dirty="0">
                <a:latin typeface="+mn-ea"/>
                <a:ea typeface="+mn-ea"/>
              </a:rPr>
              <a:t>替换了</a:t>
            </a:r>
            <a:r>
              <a:rPr lang="zh-CN" altLang="en-US" sz="2000" dirty="0">
                <a:latin typeface="+mn-ea"/>
                <a:ea typeface="+mn-ea"/>
              </a:rPr>
              <a:t>父类</a:t>
            </a:r>
            <a:r>
              <a:rPr kumimoji="1" lang="zh-CN" altLang="en-US" sz="2000" dirty="0">
                <a:latin typeface="+mn-ea"/>
                <a:ea typeface="+mn-ea"/>
              </a:rPr>
              <a:t>的烤面包方法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259BC7-7B39-6342-9976-0A3956338477}"/>
              </a:ext>
            </a:extLst>
          </p:cNvPr>
          <p:cNvSpPr txBox="1"/>
          <p:nvPr/>
        </p:nvSpPr>
        <p:spPr>
          <a:xfrm>
            <a:off x="428078" y="2571750"/>
            <a:ext cx="5800106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GreeOven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extends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r>
              <a:rPr lang="en-US" altLang="zh-CN" sz="1400" dirty="0">
                <a:latin typeface="+mn-ea"/>
                <a:ea typeface="+mn-ea"/>
              </a:rPr>
              <a:t> {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/**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* </a:t>
            </a:r>
            <a:r>
              <a:rPr lang="zh-CN" altLang="en-US" sz="1400" dirty="0">
                <a:latin typeface="+mn-ea"/>
                <a:ea typeface="+mn-ea"/>
              </a:rPr>
              <a:t>烤面包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*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</a:p>
          <a:p>
            <a:pPr lvl="1"/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void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bakeBread</a:t>
            </a:r>
            <a:r>
              <a:rPr lang="en-US" altLang="zh-CN" sz="1400" dirty="0">
                <a:latin typeface="+mn-ea"/>
                <a:ea typeface="+mn-ea"/>
              </a:rPr>
              <a:t>() {</a:t>
            </a:r>
          </a:p>
          <a:p>
            <a:pPr lvl="1"/>
            <a:r>
              <a:rPr lang="en-US" altLang="zh-CN" sz="1400" dirty="0" err="1">
                <a:latin typeface="+mn-ea"/>
                <a:ea typeface="+mn-ea"/>
              </a:rPr>
              <a:t>System.</a:t>
            </a:r>
            <a:r>
              <a:rPr lang="en-US" altLang="zh-CN" sz="1400" b="1" i="1" dirty="0" err="1">
                <a:latin typeface="+mn-ea"/>
                <a:ea typeface="+mn-ea"/>
              </a:rPr>
              <a:t>out</a:t>
            </a:r>
            <a:r>
              <a:rPr lang="en-US" altLang="zh-CN" sz="1400" dirty="0" err="1">
                <a:latin typeface="+mn-ea"/>
                <a:ea typeface="+mn-ea"/>
              </a:rPr>
              <a:t>.println</a:t>
            </a:r>
            <a:r>
              <a:rPr lang="en-US" altLang="zh-CN" sz="1400" dirty="0">
                <a:latin typeface="+mn-ea"/>
                <a:ea typeface="+mn-ea"/>
              </a:rPr>
              <a:t>(“</a:t>
            </a:r>
            <a:r>
              <a:rPr lang="zh-CN" altLang="en-US" sz="1400" dirty="0">
                <a:latin typeface="+mn-ea"/>
                <a:ea typeface="+mn-ea"/>
              </a:rPr>
              <a:t>正在进行面包烤制，来自格力秘方</a:t>
            </a:r>
            <a:r>
              <a:rPr lang="en-US" altLang="zh-CN" sz="1400" dirty="0">
                <a:latin typeface="+mn-ea"/>
                <a:ea typeface="+mn-ea"/>
              </a:rPr>
              <a:t>...");</a:t>
            </a:r>
            <a:endParaRPr lang="zh-CN" altLang="en-US" sz="1400" dirty="0">
              <a:latin typeface="+mn-ea"/>
              <a:ea typeface="+mn-ea"/>
            </a:endParaRP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endParaRPr kumimoji="1" lang="zh-CN" altLang="en-US" sz="14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0E54E-6CCD-854A-AF9C-00F6DA1E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139702"/>
            <a:ext cx="2087831" cy="265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797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259BC7-7B39-6342-9976-0A3956338477}"/>
              </a:ext>
            </a:extLst>
          </p:cNvPr>
          <p:cNvSpPr txBox="1"/>
          <p:nvPr/>
        </p:nvSpPr>
        <p:spPr>
          <a:xfrm>
            <a:off x="323528" y="1275606"/>
            <a:ext cx="7488832" cy="3447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+mn-ea"/>
                <a:ea typeface="+mn-ea"/>
              </a:rPr>
              <a:t>public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b="1" dirty="0">
                <a:latin typeface="+mn-ea"/>
                <a:ea typeface="+mn-ea"/>
              </a:rPr>
              <a:t>static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b="1" dirty="0">
                <a:latin typeface="+mn-ea"/>
                <a:ea typeface="+mn-ea"/>
              </a:rPr>
              <a:t>void</a:t>
            </a:r>
            <a:r>
              <a:rPr lang="en-US" altLang="zh-CN" sz="1600" dirty="0">
                <a:latin typeface="+mn-ea"/>
                <a:ea typeface="+mn-ea"/>
              </a:rPr>
              <a:t> main(String[] </a:t>
            </a:r>
            <a:r>
              <a:rPr lang="en-US" altLang="zh-CN" sz="1600" dirty="0" err="1">
                <a:latin typeface="+mn-ea"/>
                <a:ea typeface="+mn-ea"/>
              </a:rPr>
              <a:t>args</a:t>
            </a:r>
            <a:r>
              <a:rPr lang="en-US" altLang="zh-CN" sz="1600" dirty="0">
                <a:latin typeface="+mn-ea"/>
                <a:ea typeface="+mn-ea"/>
              </a:rPr>
              <a:t>) {</a:t>
            </a:r>
          </a:p>
          <a:p>
            <a:r>
              <a:rPr lang="zh-CN" altLang="en-US" sz="1600" dirty="0">
                <a:latin typeface="+mn-ea"/>
                <a:ea typeface="+mn-ea"/>
              </a:rPr>
              <a:t>  </a:t>
            </a:r>
            <a:r>
              <a:rPr lang="en-US" altLang="zh-CN" sz="1600" dirty="0" err="1">
                <a:latin typeface="+mn-ea"/>
                <a:ea typeface="+mn-ea"/>
              </a:rPr>
              <a:t>ElectricOven</a:t>
            </a:r>
            <a:r>
              <a:rPr lang="en-US" altLang="zh-CN" sz="1600" dirty="0">
                <a:latin typeface="+mn-ea"/>
                <a:ea typeface="+mn-ea"/>
              </a:rPr>
              <a:t>[] ovens = { </a:t>
            </a:r>
            <a:r>
              <a:rPr lang="en-US" altLang="zh-CN" sz="1600" b="1" dirty="0">
                <a:latin typeface="+mn-ea"/>
                <a:ea typeface="+mn-ea"/>
              </a:rPr>
              <a:t>new</a:t>
            </a:r>
            <a:r>
              <a:rPr lang="zh-CN" altLang="en-US" sz="1600" b="1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ElectricOven</a:t>
            </a:r>
            <a:r>
              <a:rPr lang="en-US" altLang="zh-CN" sz="1600" dirty="0">
                <a:latin typeface="+mn-ea"/>
                <a:ea typeface="+mn-ea"/>
              </a:rPr>
              <a:t>("EO0001",600,400,500,220),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zh-CN" altLang="en-US" sz="1600" dirty="0">
                <a:latin typeface="+mn-ea"/>
                <a:ea typeface="+mn-ea"/>
              </a:rPr>
              <a:t>                                   </a:t>
            </a:r>
            <a:r>
              <a:rPr lang="en-US" altLang="zh-CN" sz="1600" b="1" dirty="0">
                <a:latin typeface="+mn-ea"/>
                <a:ea typeface="+mn-ea"/>
              </a:rPr>
              <a:t>new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MideaOven</a:t>
            </a:r>
            <a:r>
              <a:rPr lang="en-US" altLang="zh-CN" sz="1600" dirty="0">
                <a:latin typeface="+mn-ea"/>
                <a:ea typeface="+mn-ea"/>
              </a:rPr>
              <a:t>("MD001",600,400,500,220),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zh-CN" altLang="en-US" sz="1600" dirty="0">
                <a:latin typeface="+mn-ea"/>
                <a:ea typeface="+mn-ea"/>
              </a:rPr>
              <a:t>                                   </a:t>
            </a:r>
            <a:r>
              <a:rPr lang="en-US" altLang="zh-CN" sz="1600" b="1" dirty="0">
                <a:latin typeface="+mn-ea"/>
                <a:ea typeface="+mn-ea"/>
              </a:rPr>
              <a:t>new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GreeOven</a:t>
            </a:r>
            <a:r>
              <a:rPr lang="en-US" altLang="zh-CN" sz="1600" dirty="0">
                <a:latin typeface="+mn-ea"/>
                <a:ea typeface="+mn-ea"/>
              </a:rPr>
              <a:t>("GR001",600,400,500,220)};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en-US" altLang="zh-CN" sz="1600" b="1" dirty="0">
                <a:latin typeface="+mn-ea"/>
                <a:ea typeface="+mn-ea"/>
              </a:rPr>
              <a:t>for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b="1" dirty="0">
                <a:latin typeface="+mn-ea"/>
                <a:ea typeface="+mn-ea"/>
              </a:rPr>
              <a:t>int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i</a:t>
            </a:r>
            <a:r>
              <a:rPr lang="en-US" altLang="zh-CN" sz="1600" dirty="0">
                <a:latin typeface="+mn-ea"/>
                <a:ea typeface="+mn-ea"/>
              </a:rPr>
              <a:t>=0;i&lt;</a:t>
            </a:r>
            <a:r>
              <a:rPr lang="en-US" altLang="zh-CN" sz="1600" dirty="0" err="1">
                <a:latin typeface="+mn-ea"/>
                <a:ea typeface="+mn-ea"/>
              </a:rPr>
              <a:t>ovens.length;i</a:t>
            </a:r>
            <a:r>
              <a:rPr lang="en-US" altLang="zh-CN" sz="1600" dirty="0">
                <a:latin typeface="+mn-ea"/>
                <a:ea typeface="+mn-ea"/>
              </a:rPr>
              <a:t>++)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zh-CN" altLang="en-US" sz="1600" dirty="0">
                <a:latin typeface="+mn-ea"/>
                <a:ea typeface="+mn-ea"/>
              </a:rPr>
              <a:t>       </a:t>
            </a:r>
            <a:r>
              <a:rPr lang="en-US" altLang="zh-CN" sz="1600" dirty="0">
                <a:latin typeface="+mn-ea"/>
                <a:ea typeface="+mn-ea"/>
              </a:rPr>
              <a:t>ovens[</a:t>
            </a:r>
            <a:r>
              <a:rPr lang="en-US" altLang="zh-CN" sz="1600" dirty="0" err="1">
                <a:latin typeface="+mn-ea"/>
                <a:ea typeface="+mn-ea"/>
              </a:rPr>
              <a:t>i</a:t>
            </a:r>
            <a:r>
              <a:rPr lang="en-US" altLang="zh-CN" sz="1600" dirty="0">
                <a:latin typeface="+mn-ea"/>
                <a:ea typeface="+mn-ea"/>
              </a:rPr>
              <a:t>].</a:t>
            </a:r>
            <a:r>
              <a:rPr lang="en-US" altLang="zh-CN" sz="1600" dirty="0" err="1">
                <a:latin typeface="+mn-ea"/>
                <a:ea typeface="+mn-ea"/>
              </a:rPr>
              <a:t>bakeBread</a:t>
            </a:r>
            <a:r>
              <a:rPr lang="en-US" altLang="zh-CN" sz="1600" dirty="0">
                <a:latin typeface="+mn-ea"/>
                <a:ea typeface="+mn-ea"/>
              </a:rPr>
              <a:t>();</a:t>
            </a:r>
          </a:p>
          <a:p>
            <a:r>
              <a:rPr lang="en-US" altLang="zh-CN" sz="1600" dirty="0">
                <a:latin typeface="+mn-ea"/>
                <a:ea typeface="+mn-ea"/>
              </a:rPr>
              <a:t>}</a:t>
            </a: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输出：</a:t>
            </a:r>
            <a:endParaRPr lang="en-US" altLang="zh-CN" sz="1600" dirty="0">
              <a:latin typeface="+mn-ea"/>
              <a:ea typeface="+mn-ea"/>
            </a:endParaRP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正在进行面包烤制，采用出厂配置秘方</a:t>
            </a:r>
            <a:r>
              <a:rPr lang="en-US" altLang="zh-CN" sz="1400" dirty="0">
                <a:latin typeface="+mn-ea"/>
                <a:ea typeface="+mn-ea"/>
              </a:rPr>
              <a:t>...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正在进行面包烤制，来自美的的秘方</a:t>
            </a:r>
            <a:r>
              <a:rPr lang="en-US" altLang="zh-CN" sz="1400" dirty="0">
                <a:latin typeface="+mn-ea"/>
                <a:ea typeface="+mn-ea"/>
              </a:rPr>
              <a:t>...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正在进行面包烤制，来自格力的秘方</a:t>
            </a:r>
            <a:r>
              <a:rPr lang="en-US" altLang="zh-CN" sz="1400" dirty="0">
                <a:latin typeface="+mn-ea"/>
                <a:ea typeface="+mn-ea"/>
              </a:rPr>
              <a:t>...</a:t>
            </a:r>
          </a:p>
          <a:p>
            <a:endParaRPr lang="en-US" altLang="zh-CN" sz="1600" dirty="0">
              <a:latin typeface="+mn-ea"/>
              <a:ea typeface="+mn-ea"/>
            </a:endParaRPr>
          </a:p>
          <a:p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3C77C9-7237-BD7C-0A31-71924B887E81}"/>
              </a:ext>
            </a:extLst>
          </p:cNvPr>
          <p:cNvSpPr txBox="1"/>
          <p:nvPr/>
        </p:nvSpPr>
        <p:spPr>
          <a:xfrm>
            <a:off x="4644008" y="3147814"/>
            <a:ext cx="295465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3399"/>
                </a:solidFill>
              </a:rPr>
              <a:t>同一种类型的对象，</a:t>
            </a:r>
            <a:endParaRPr lang="en-US" altLang="zh-CN" dirty="0">
              <a:solidFill>
                <a:srgbClr val="FF3399"/>
              </a:solidFill>
            </a:endParaRPr>
          </a:p>
          <a:p>
            <a:r>
              <a:rPr lang="zh-CN" altLang="en-US" dirty="0">
                <a:solidFill>
                  <a:srgbClr val="FF3399"/>
                </a:solidFill>
              </a:rPr>
              <a:t>表现出多样的行为！</a:t>
            </a:r>
            <a:endParaRPr kumimoji="1" lang="zh-CN" altLang="en-US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5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C9FE8DF-8401-43BA-DB60-DB31FC17F5AF}"/>
              </a:ext>
            </a:extLst>
          </p:cNvPr>
          <p:cNvGrpSpPr/>
          <p:nvPr/>
        </p:nvGrpSpPr>
        <p:grpSpPr>
          <a:xfrm>
            <a:off x="5998573" y="907846"/>
            <a:ext cx="1135511" cy="1584176"/>
            <a:chOff x="6069194" y="752996"/>
            <a:chExt cx="1135511" cy="1584176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26666A59-5E56-5C7B-DE3C-2ED4D32A3EFF}"/>
                </a:ext>
              </a:extLst>
            </p:cNvPr>
            <p:cNvSpPr/>
            <p:nvPr/>
          </p:nvSpPr>
          <p:spPr bwMode="auto">
            <a:xfrm>
              <a:off x="6069194" y="752996"/>
              <a:ext cx="1135511" cy="158417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1D5E949-CD0B-0D38-3F1D-841F53610BE4}"/>
                </a:ext>
              </a:extLst>
            </p:cNvPr>
            <p:cNvSpPr/>
            <p:nvPr/>
          </p:nvSpPr>
          <p:spPr bwMode="auto">
            <a:xfrm>
              <a:off x="6189394" y="910540"/>
              <a:ext cx="908409" cy="2160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/>
                <a:t>温度：</a:t>
              </a:r>
              <a:r>
                <a:rPr lang="en-US" altLang="zh-CN" sz="1000" dirty="0"/>
                <a:t>100C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52CCCB-9758-789B-3735-F2C7E8559A86}"/>
                </a:ext>
              </a:extLst>
            </p:cNvPr>
            <p:cNvSpPr/>
            <p:nvPr/>
          </p:nvSpPr>
          <p:spPr bwMode="auto">
            <a:xfrm>
              <a:off x="6189394" y="1268246"/>
              <a:ext cx="908409" cy="2160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/>
                <a:t>时间：</a:t>
              </a:r>
              <a:r>
                <a:rPr lang="en-US" altLang="zh-CN" sz="1000" dirty="0"/>
                <a:t>20</a:t>
              </a:r>
              <a:r>
                <a:rPr lang="zh-CN" altLang="en-US" sz="1000" dirty="0"/>
                <a:t>分钟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ED598E-A467-02AB-A770-A0823635E35B}"/>
                </a:ext>
              </a:extLst>
            </p:cNvPr>
            <p:cNvSpPr/>
            <p:nvPr/>
          </p:nvSpPr>
          <p:spPr bwMode="auto">
            <a:xfrm>
              <a:off x="6189394" y="1593449"/>
              <a:ext cx="908409" cy="2160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/>
                <a:t>预约：</a:t>
              </a:r>
              <a:r>
                <a:rPr lang="en-US" altLang="zh-CN" sz="1000" dirty="0"/>
                <a:t>18:20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9FEA874-834E-6BA0-3C74-E5197889756A}"/>
                </a:ext>
              </a:extLst>
            </p:cNvPr>
            <p:cNvSpPr/>
            <p:nvPr/>
          </p:nvSpPr>
          <p:spPr bwMode="auto">
            <a:xfrm>
              <a:off x="6206027" y="1954656"/>
              <a:ext cx="908409" cy="2160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开始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2CAC77A-7431-A370-17D7-7B92125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54" y="3291831"/>
            <a:ext cx="2016224" cy="14717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DFC35A-A2F1-832C-E63B-5AFFB5337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41" y="3289692"/>
            <a:ext cx="1669552" cy="147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73D38C-B70D-BBF9-BCD0-EAF92A579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5302" y="3252139"/>
            <a:ext cx="1955084" cy="15511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80FF1A-268F-1069-7044-1AA886A67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818811"/>
            <a:ext cx="2870200" cy="1765300"/>
          </a:xfrm>
          <a:prstGeom prst="rect">
            <a:avLst/>
          </a:prstGeom>
        </p:spPr>
      </p:pic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034F3A5C-F8C5-F4B6-D29D-1511F9A8E045}"/>
              </a:ext>
            </a:extLst>
          </p:cNvPr>
          <p:cNvCxnSpPr>
            <a:stCxn id="14" idx="0"/>
            <a:endCxn id="20" idx="2"/>
          </p:cNvCxnSpPr>
          <p:nvPr/>
        </p:nvCxnSpPr>
        <p:spPr bwMode="auto">
          <a:xfrm rot="5400000" flipH="1" flipV="1">
            <a:off x="2850509" y="1782968"/>
            <a:ext cx="707720" cy="231000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906A4BE5-92A3-FB75-DB90-F55C893647A2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 bwMode="auto">
          <a:xfrm rot="16200000" flipV="1">
            <a:off x="4158705" y="2784779"/>
            <a:ext cx="705581" cy="30424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7B1BE123-E7D5-A0A2-9212-2F8AB44B1879}"/>
              </a:ext>
            </a:extLst>
          </p:cNvPr>
          <p:cNvCxnSpPr>
            <a:stCxn id="18" idx="0"/>
            <a:endCxn id="20" idx="2"/>
          </p:cNvCxnSpPr>
          <p:nvPr/>
        </p:nvCxnSpPr>
        <p:spPr bwMode="auto">
          <a:xfrm rot="16200000" flipV="1">
            <a:off x="5617094" y="1326389"/>
            <a:ext cx="668028" cy="318347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C26190D-3FE9-4B95-B86B-84607663349C}"/>
              </a:ext>
            </a:extLst>
          </p:cNvPr>
          <p:cNvSpPr txBox="1"/>
          <p:nvPr/>
        </p:nvSpPr>
        <p:spPr>
          <a:xfrm>
            <a:off x="272584" y="35714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类继承</a:t>
            </a:r>
            <a:r>
              <a:rPr lang="en-US" altLang="zh-CN" dirty="0"/>
              <a:t>- inheritance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49414A-EDA5-3F8B-7F88-946F68A00F5D}"/>
              </a:ext>
            </a:extLst>
          </p:cNvPr>
          <p:cNvSpPr/>
          <p:nvPr/>
        </p:nvSpPr>
        <p:spPr bwMode="auto">
          <a:xfrm>
            <a:off x="3995936" y="2217518"/>
            <a:ext cx="363436" cy="1080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A21C3E7-FA66-4A34-9517-31DB408C88F0}"/>
              </a:ext>
            </a:extLst>
          </p:cNvPr>
          <p:cNvSpPr txBox="1"/>
          <p:nvPr/>
        </p:nvSpPr>
        <p:spPr>
          <a:xfrm>
            <a:off x="7421750" y="13476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已有功能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61A7F5A-382B-F79F-D190-4C15D859849D}"/>
              </a:ext>
            </a:extLst>
          </p:cNvPr>
          <p:cNvSpPr txBox="1"/>
          <p:nvPr/>
        </p:nvSpPr>
        <p:spPr>
          <a:xfrm>
            <a:off x="1146173" y="46818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扩展新</a:t>
            </a:r>
            <a:r>
              <a:rPr kumimoji="1" lang="zh-CN" altLang="en-US" dirty="0"/>
              <a:t>功能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8D9F126-23DD-E5EC-7C66-C02267EF5DC4}"/>
              </a:ext>
            </a:extLst>
          </p:cNvPr>
          <p:cNvSpPr txBox="1"/>
          <p:nvPr/>
        </p:nvSpPr>
        <p:spPr>
          <a:xfrm>
            <a:off x="3774844" y="46818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扩展新</a:t>
            </a:r>
            <a:r>
              <a:rPr kumimoji="1" lang="zh-CN" altLang="en-US" dirty="0"/>
              <a:t>功能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E4605F5-8A7A-B37F-3CC2-D904F9FB3EA6}"/>
              </a:ext>
            </a:extLst>
          </p:cNvPr>
          <p:cNvSpPr txBox="1"/>
          <p:nvPr/>
        </p:nvSpPr>
        <p:spPr>
          <a:xfrm>
            <a:off x="6681069" y="47587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扩展新</a:t>
            </a:r>
            <a:r>
              <a:rPr kumimoji="1"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8644698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海尔牌烤箱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基于基本烤箱，海尔也开发了自己的面包烤制方法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该方法同时输出了秘方内容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259BC7-7B39-6342-9976-0A3956338477}"/>
              </a:ext>
            </a:extLst>
          </p:cNvPr>
          <p:cNvSpPr txBox="1"/>
          <p:nvPr/>
        </p:nvSpPr>
        <p:spPr>
          <a:xfrm>
            <a:off x="428078" y="2355726"/>
            <a:ext cx="580010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HaierOven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extends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r>
              <a:rPr lang="en-US" altLang="zh-CN" sz="1400" dirty="0">
                <a:latin typeface="+mn-ea"/>
                <a:ea typeface="+mn-ea"/>
              </a:rPr>
              <a:t> {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/**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* </a:t>
            </a:r>
            <a:r>
              <a:rPr lang="zh-CN" altLang="en-US" sz="1400" dirty="0">
                <a:latin typeface="+mn-ea"/>
                <a:ea typeface="+mn-ea"/>
              </a:rPr>
              <a:t>烤面包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*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</a:p>
          <a:p>
            <a:pPr lvl="1"/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void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bakeBread</a:t>
            </a:r>
            <a:r>
              <a:rPr lang="en-US" altLang="zh-CN" sz="1400" dirty="0">
                <a:latin typeface="+mn-ea"/>
                <a:ea typeface="+mn-ea"/>
              </a:rPr>
              <a:t>(String tips) {</a:t>
            </a:r>
          </a:p>
          <a:p>
            <a:pPr lvl="1"/>
            <a:r>
              <a:rPr lang="en-US" altLang="zh-CN" sz="1400" dirty="0" err="1">
                <a:latin typeface="+mn-ea"/>
              </a:rPr>
              <a:t>System.</a:t>
            </a:r>
            <a:r>
              <a:rPr lang="en-US" altLang="zh-CN" sz="1400" b="1" i="1" dirty="0" err="1">
                <a:latin typeface="+mn-ea"/>
              </a:rPr>
              <a:t>out</a:t>
            </a:r>
            <a:r>
              <a:rPr lang="en-US" altLang="zh-CN" sz="1400" dirty="0" err="1">
                <a:latin typeface="+mn-ea"/>
              </a:rPr>
              <a:t>.println</a:t>
            </a:r>
            <a:r>
              <a:rPr lang="en-US" altLang="zh-CN" sz="1400" dirty="0">
                <a:latin typeface="+mn-ea"/>
              </a:rPr>
              <a:t>(tips);</a:t>
            </a:r>
            <a:endParaRPr lang="en-US" altLang="zh-CN" sz="1400" dirty="0">
              <a:latin typeface="+mn-ea"/>
              <a:ea typeface="+mn-ea"/>
            </a:endParaRPr>
          </a:p>
          <a:p>
            <a:pPr lvl="1"/>
            <a:r>
              <a:rPr lang="en-US" altLang="zh-CN" sz="1400" dirty="0" err="1">
                <a:latin typeface="+mn-ea"/>
                <a:ea typeface="+mn-ea"/>
              </a:rPr>
              <a:t>System.</a:t>
            </a:r>
            <a:r>
              <a:rPr lang="en-US" altLang="zh-CN" sz="1400" b="1" i="1" dirty="0" err="1">
                <a:latin typeface="+mn-ea"/>
                <a:ea typeface="+mn-ea"/>
              </a:rPr>
              <a:t>out</a:t>
            </a:r>
            <a:r>
              <a:rPr lang="en-US" altLang="zh-CN" sz="1400" dirty="0" err="1">
                <a:latin typeface="+mn-ea"/>
                <a:ea typeface="+mn-ea"/>
              </a:rPr>
              <a:t>.println</a:t>
            </a:r>
            <a:r>
              <a:rPr lang="en-US" altLang="zh-CN" sz="1400" dirty="0">
                <a:latin typeface="+mn-ea"/>
                <a:ea typeface="+mn-ea"/>
              </a:rPr>
              <a:t>(“</a:t>
            </a:r>
            <a:r>
              <a:rPr lang="zh-CN" altLang="en-US" sz="1400" dirty="0">
                <a:latin typeface="+mn-ea"/>
                <a:ea typeface="+mn-ea"/>
              </a:rPr>
              <a:t>正在进行面包烤制，来自海尔的秘方</a:t>
            </a:r>
            <a:r>
              <a:rPr lang="en-US" altLang="zh-CN" sz="1400" dirty="0">
                <a:latin typeface="+mn-ea"/>
                <a:ea typeface="+mn-ea"/>
              </a:rPr>
              <a:t>...");</a:t>
            </a:r>
            <a:endParaRPr lang="zh-CN" altLang="en-US" sz="1400" dirty="0">
              <a:latin typeface="+mn-ea"/>
              <a:ea typeface="+mn-ea"/>
            </a:endParaRP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endParaRPr kumimoji="1" lang="zh-CN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832942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259BC7-7B39-6342-9976-0A3956338477}"/>
              </a:ext>
            </a:extLst>
          </p:cNvPr>
          <p:cNvSpPr txBox="1"/>
          <p:nvPr/>
        </p:nvSpPr>
        <p:spPr>
          <a:xfrm>
            <a:off x="323528" y="1275606"/>
            <a:ext cx="7488832" cy="3662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+mn-ea"/>
                <a:ea typeface="+mn-ea"/>
              </a:rPr>
              <a:t>public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b="1" dirty="0">
                <a:latin typeface="+mn-ea"/>
                <a:ea typeface="+mn-ea"/>
              </a:rPr>
              <a:t>static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b="1" dirty="0">
                <a:latin typeface="+mn-ea"/>
                <a:ea typeface="+mn-ea"/>
              </a:rPr>
              <a:t>void</a:t>
            </a:r>
            <a:r>
              <a:rPr lang="en-US" altLang="zh-CN" sz="1600" dirty="0">
                <a:latin typeface="+mn-ea"/>
                <a:ea typeface="+mn-ea"/>
              </a:rPr>
              <a:t> main(String[] </a:t>
            </a:r>
            <a:r>
              <a:rPr lang="en-US" altLang="zh-CN" sz="1600" dirty="0" err="1">
                <a:latin typeface="+mn-ea"/>
                <a:ea typeface="+mn-ea"/>
              </a:rPr>
              <a:t>args</a:t>
            </a:r>
            <a:r>
              <a:rPr lang="en-US" altLang="zh-CN" sz="1600" dirty="0">
                <a:latin typeface="+mn-ea"/>
                <a:ea typeface="+mn-ea"/>
              </a:rPr>
              <a:t>) {</a:t>
            </a:r>
          </a:p>
          <a:p>
            <a:r>
              <a:rPr lang="zh-CN" altLang="en-US" sz="1600" dirty="0">
                <a:latin typeface="+mn-ea"/>
                <a:ea typeface="+mn-ea"/>
              </a:rPr>
              <a:t>  </a:t>
            </a:r>
            <a:r>
              <a:rPr lang="en-US" altLang="zh-CN" sz="1600" dirty="0" err="1">
                <a:latin typeface="+mn-ea"/>
                <a:ea typeface="+mn-ea"/>
              </a:rPr>
              <a:t>ElectricOven</a:t>
            </a:r>
            <a:r>
              <a:rPr lang="en-US" altLang="zh-CN" sz="1600" dirty="0">
                <a:latin typeface="+mn-ea"/>
                <a:ea typeface="+mn-ea"/>
              </a:rPr>
              <a:t>[] ovens = { </a:t>
            </a:r>
            <a:r>
              <a:rPr lang="en-US" altLang="zh-CN" sz="1600" b="1" dirty="0">
                <a:latin typeface="+mn-ea"/>
                <a:ea typeface="+mn-ea"/>
              </a:rPr>
              <a:t>new</a:t>
            </a:r>
            <a:r>
              <a:rPr lang="zh-CN" altLang="en-US" sz="1600" b="1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ElectricOven</a:t>
            </a:r>
            <a:r>
              <a:rPr lang="en-US" altLang="zh-CN" sz="1600" dirty="0">
                <a:latin typeface="+mn-ea"/>
                <a:ea typeface="+mn-ea"/>
              </a:rPr>
              <a:t>("EO0001",600,400,500,220),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zh-CN" altLang="en-US" sz="1600" dirty="0">
                <a:latin typeface="+mn-ea"/>
                <a:ea typeface="+mn-ea"/>
              </a:rPr>
              <a:t>                                   </a:t>
            </a:r>
            <a:r>
              <a:rPr lang="en-US" altLang="zh-CN" sz="1600" b="1" dirty="0">
                <a:latin typeface="+mn-ea"/>
                <a:ea typeface="+mn-ea"/>
              </a:rPr>
              <a:t>new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MideaOven</a:t>
            </a:r>
            <a:r>
              <a:rPr lang="en-US" altLang="zh-CN" sz="1600" dirty="0">
                <a:latin typeface="+mn-ea"/>
                <a:ea typeface="+mn-ea"/>
              </a:rPr>
              <a:t>("MD001",600,400,500,220),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zh-CN" altLang="en-US" sz="1600" dirty="0">
                <a:latin typeface="+mn-ea"/>
                <a:ea typeface="+mn-ea"/>
              </a:rPr>
              <a:t>                                   </a:t>
            </a:r>
            <a:r>
              <a:rPr lang="en-US" altLang="zh-CN" sz="1600" b="1" dirty="0">
                <a:latin typeface="+mn-ea"/>
                <a:ea typeface="+mn-ea"/>
              </a:rPr>
              <a:t>new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GreeOven</a:t>
            </a:r>
            <a:r>
              <a:rPr lang="en-US" altLang="zh-CN" sz="1600" dirty="0">
                <a:latin typeface="+mn-ea"/>
                <a:ea typeface="+mn-ea"/>
              </a:rPr>
              <a:t>(“GR001”,600,400,500,220),</a:t>
            </a:r>
          </a:p>
          <a:p>
            <a:r>
              <a:rPr lang="en-US" altLang="zh-CN" sz="1600" b="1" dirty="0">
                <a:latin typeface="+mn-ea"/>
              </a:rPr>
              <a:t>                                       new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err="1">
                <a:latin typeface="+mn-ea"/>
              </a:rPr>
              <a:t>HairOven</a:t>
            </a:r>
            <a:r>
              <a:rPr lang="en-US" altLang="zh-CN" sz="1600" dirty="0">
                <a:latin typeface="+mn-ea"/>
              </a:rPr>
              <a:t>(”HR001",600,400,500,220)};</a:t>
            </a:r>
            <a:endParaRPr lang="en-US" altLang="zh-CN" sz="1600" dirty="0">
              <a:latin typeface="+mn-ea"/>
              <a:ea typeface="+mn-ea"/>
            </a:endParaRP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en-US" altLang="zh-CN" sz="1600" b="1" dirty="0">
                <a:latin typeface="+mn-ea"/>
                <a:ea typeface="+mn-ea"/>
              </a:rPr>
              <a:t>for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b="1" dirty="0">
                <a:latin typeface="+mn-ea"/>
                <a:ea typeface="+mn-ea"/>
              </a:rPr>
              <a:t>int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i</a:t>
            </a:r>
            <a:r>
              <a:rPr lang="en-US" altLang="zh-CN" sz="1600" dirty="0">
                <a:latin typeface="+mn-ea"/>
                <a:ea typeface="+mn-ea"/>
              </a:rPr>
              <a:t>=0;i&lt;</a:t>
            </a:r>
            <a:r>
              <a:rPr lang="en-US" altLang="zh-CN" sz="1600" dirty="0" err="1">
                <a:latin typeface="+mn-ea"/>
                <a:ea typeface="+mn-ea"/>
              </a:rPr>
              <a:t>ovens.length;i</a:t>
            </a:r>
            <a:r>
              <a:rPr lang="en-US" altLang="zh-CN" sz="1600" dirty="0">
                <a:latin typeface="+mn-ea"/>
                <a:ea typeface="+mn-ea"/>
              </a:rPr>
              <a:t>++)</a:t>
            </a:r>
          </a:p>
          <a:p>
            <a:r>
              <a:rPr lang="en-US" altLang="zh-CN" sz="1600" dirty="0">
                <a:latin typeface="+mn-ea"/>
                <a:ea typeface="+mn-ea"/>
              </a:rPr>
              <a:t>    </a:t>
            </a:r>
            <a:r>
              <a:rPr lang="zh-CN" altLang="en-US" sz="1600" dirty="0">
                <a:latin typeface="+mn-ea"/>
                <a:ea typeface="+mn-ea"/>
              </a:rPr>
              <a:t>       </a:t>
            </a:r>
            <a:r>
              <a:rPr lang="en-US" altLang="zh-CN" sz="1600" dirty="0">
                <a:latin typeface="+mn-ea"/>
                <a:ea typeface="+mn-ea"/>
              </a:rPr>
              <a:t>ovens[</a:t>
            </a:r>
            <a:r>
              <a:rPr lang="en-US" altLang="zh-CN" sz="1600" dirty="0" err="1">
                <a:latin typeface="+mn-ea"/>
                <a:ea typeface="+mn-ea"/>
              </a:rPr>
              <a:t>i</a:t>
            </a:r>
            <a:r>
              <a:rPr lang="en-US" altLang="zh-CN" sz="1600" dirty="0">
                <a:latin typeface="+mn-ea"/>
                <a:ea typeface="+mn-ea"/>
              </a:rPr>
              <a:t>].</a:t>
            </a:r>
            <a:r>
              <a:rPr lang="en-US" altLang="zh-CN" sz="1600" dirty="0" err="1">
                <a:latin typeface="+mn-ea"/>
                <a:ea typeface="+mn-ea"/>
              </a:rPr>
              <a:t>bakeBread</a:t>
            </a:r>
            <a:r>
              <a:rPr lang="en-US" altLang="zh-CN" sz="1600" dirty="0">
                <a:latin typeface="+mn-ea"/>
                <a:ea typeface="+mn-ea"/>
              </a:rPr>
              <a:t>();</a:t>
            </a:r>
          </a:p>
          <a:p>
            <a:r>
              <a:rPr lang="en-US" altLang="zh-CN" sz="1600" dirty="0">
                <a:latin typeface="+mn-ea"/>
                <a:ea typeface="+mn-ea"/>
              </a:rPr>
              <a:t>}</a:t>
            </a: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输出：</a:t>
            </a:r>
            <a:endParaRPr lang="en-US" altLang="zh-CN" sz="1600" dirty="0">
              <a:latin typeface="+mn-ea"/>
              <a:ea typeface="+mn-ea"/>
            </a:endParaRP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正在进行面包烤制，采用出厂配置秘方</a:t>
            </a:r>
            <a:r>
              <a:rPr lang="en-US" altLang="zh-CN" sz="1400" dirty="0">
                <a:latin typeface="+mn-ea"/>
                <a:ea typeface="+mn-ea"/>
              </a:rPr>
              <a:t>...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正在进行面包烤制，来自美的的秘方</a:t>
            </a:r>
            <a:r>
              <a:rPr lang="en-US" altLang="zh-CN" sz="1400" dirty="0">
                <a:latin typeface="+mn-ea"/>
                <a:ea typeface="+mn-ea"/>
              </a:rPr>
              <a:t>...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正在进行面包烤制，来自格力的秘方</a:t>
            </a:r>
            <a:r>
              <a:rPr lang="en-US" altLang="zh-CN" sz="1400" dirty="0">
                <a:latin typeface="+mn-ea"/>
                <a:ea typeface="+mn-ea"/>
              </a:rPr>
              <a:t>...</a:t>
            </a:r>
          </a:p>
          <a:p>
            <a:pPr lvl="1"/>
            <a:r>
              <a:rPr lang="zh-CN" altLang="en-US" sz="1400" dirty="0">
                <a:solidFill>
                  <a:srgbClr val="FF0000"/>
                </a:solidFill>
                <a:latin typeface="+mn-ea"/>
                <a:ea typeface="+mn-ea"/>
              </a:rPr>
              <a:t>正在进行面包烤制，采用出厂配置秘方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ea typeface="+mn-ea"/>
              </a:rPr>
              <a:t>...</a:t>
            </a:r>
          </a:p>
          <a:p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80903D-AE70-D1AC-A463-8A9D0EA834B0}"/>
              </a:ext>
            </a:extLst>
          </p:cNvPr>
          <p:cNvSpPr txBox="1"/>
          <p:nvPr/>
        </p:nvSpPr>
        <p:spPr>
          <a:xfrm>
            <a:off x="4355976" y="4299942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Hair </a:t>
            </a:r>
            <a:r>
              <a:rPr kumimoji="1" lang="zh-CN" altLang="en-US" dirty="0"/>
              <a:t>是重载，不是覆盖</a:t>
            </a:r>
          </a:p>
        </p:txBody>
      </p:sp>
    </p:spTree>
    <p:extLst>
      <p:ext uri="{BB962C8B-B14F-4D97-AF65-F5344CB8AC3E}">
        <p14:creationId xmlns:p14="http://schemas.microsoft.com/office/powerpoint/2010/main" val="3620747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super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电烤箱一般还提供消毒灭菌功能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9FABC2-CF54-3945-BB5A-FA78F0B1F1CA}"/>
              </a:ext>
            </a:extLst>
          </p:cNvPr>
          <p:cNvSpPr txBox="1"/>
          <p:nvPr/>
        </p:nvSpPr>
        <p:spPr>
          <a:xfrm>
            <a:off x="428078" y="2571750"/>
            <a:ext cx="5944122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r>
              <a:rPr lang="en-US" altLang="zh-CN" sz="1400" dirty="0">
                <a:latin typeface="+mn-ea"/>
                <a:ea typeface="+mn-ea"/>
              </a:rPr>
              <a:t> {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/**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* </a:t>
            </a:r>
            <a:r>
              <a:rPr lang="zh-CN" altLang="en-US" sz="1400" dirty="0">
                <a:latin typeface="+mn-ea"/>
                <a:ea typeface="+mn-ea"/>
              </a:rPr>
              <a:t>箱内消毒</a:t>
            </a:r>
          </a:p>
          <a:p>
            <a:pPr lvl="1"/>
            <a:r>
              <a:rPr lang="zh-CN" altLang="en-US" sz="1400" dirty="0">
                <a:latin typeface="+mn-ea"/>
                <a:ea typeface="+mn-ea"/>
              </a:rPr>
              <a:t>*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</a:p>
          <a:p>
            <a:pPr lvl="1"/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void</a:t>
            </a:r>
            <a:r>
              <a:rPr lang="en-US" altLang="zh-CN" sz="1400" dirty="0">
                <a:latin typeface="+mn-ea"/>
                <a:ea typeface="+mn-ea"/>
              </a:rPr>
              <a:t> sterilize() {</a:t>
            </a:r>
          </a:p>
          <a:p>
            <a:pPr lvl="1"/>
            <a:r>
              <a:rPr lang="en-US" altLang="zh-CN" sz="1400" dirty="0" err="1">
                <a:latin typeface="+mn-ea"/>
                <a:ea typeface="+mn-ea"/>
              </a:rPr>
              <a:t>System.</a:t>
            </a:r>
            <a:r>
              <a:rPr lang="en-US" altLang="zh-CN" sz="1400" b="1" i="1" dirty="0" err="1">
                <a:latin typeface="+mn-ea"/>
                <a:ea typeface="+mn-ea"/>
              </a:rPr>
              <a:t>out</a:t>
            </a:r>
            <a:r>
              <a:rPr lang="en-US" altLang="zh-CN" sz="1400" dirty="0" err="1">
                <a:latin typeface="+mn-ea"/>
                <a:ea typeface="+mn-ea"/>
              </a:rPr>
              <a:t>.println</a:t>
            </a:r>
            <a:r>
              <a:rPr lang="en-US" altLang="zh-CN" sz="1400" dirty="0">
                <a:latin typeface="+mn-ea"/>
                <a:ea typeface="+mn-ea"/>
              </a:rPr>
              <a:t>(“</a:t>
            </a:r>
            <a:r>
              <a:rPr lang="zh-CN" altLang="en-US" sz="1400" dirty="0">
                <a:latin typeface="+mn-ea"/>
                <a:ea typeface="+mn-ea"/>
              </a:rPr>
              <a:t>正在进行消毒</a:t>
            </a:r>
            <a:r>
              <a:rPr lang="en-US" altLang="zh-CN" sz="1400" dirty="0">
                <a:latin typeface="+mn-ea"/>
                <a:ea typeface="+mn-ea"/>
              </a:rPr>
              <a:t>...");</a:t>
            </a:r>
            <a:endParaRPr lang="zh-CN" altLang="en-US" sz="1400" dirty="0">
              <a:latin typeface="+mn-ea"/>
              <a:ea typeface="+mn-ea"/>
            </a:endParaRP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pPr lvl="1"/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r>
              <a:rPr lang="en-US" altLang="zh-CN" sz="1400" dirty="0">
                <a:latin typeface="+mn-ea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287807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super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某品牌，推出了自己的电烤箱。除其他基本功能外，提供“量子消毒功能”（噱头） 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A203DF-9FE8-794A-8A85-2FD68D64BFD8}"/>
              </a:ext>
            </a:extLst>
          </p:cNvPr>
          <p:cNvSpPr txBox="1"/>
          <p:nvPr/>
        </p:nvSpPr>
        <p:spPr>
          <a:xfrm>
            <a:off x="428078" y="2355726"/>
            <a:ext cx="580010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XXXOven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extends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r>
              <a:rPr lang="en-US" altLang="zh-CN" sz="1400" dirty="0">
                <a:latin typeface="+mn-ea"/>
                <a:ea typeface="+mn-ea"/>
              </a:rPr>
              <a:t> {</a:t>
            </a:r>
            <a:r>
              <a:rPr lang="zh-CN" altLang="en-US" sz="1400" dirty="0">
                <a:latin typeface="+mn-ea"/>
                <a:ea typeface="+mn-ea"/>
              </a:rPr>
              <a:t>  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  <a:p>
            <a:pPr lvl="1"/>
            <a:r>
              <a:rPr lang="en-US" altLang="zh-CN" sz="1400" dirty="0">
                <a:latin typeface="+mn-ea"/>
              </a:rPr>
              <a:t>/**</a:t>
            </a:r>
          </a:p>
          <a:p>
            <a:pPr lvl="1"/>
            <a:r>
              <a:rPr lang="en-US" altLang="zh-CN" sz="1400" dirty="0">
                <a:latin typeface="+mn-ea"/>
              </a:rPr>
              <a:t>* </a:t>
            </a:r>
            <a:r>
              <a:rPr lang="zh-CN" altLang="en-US" sz="1400" dirty="0">
                <a:latin typeface="+mn-ea"/>
              </a:rPr>
              <a:t>量子箱内消毒</a:t>
            </a:r>
          </a:p>
          <a:p>
            <a:pPr lvl="1"/>
            <a:r>
              <a:rPr lang="zh-CN" altLang="en-US" sz="1400" dirty="0">
                <a:latin typeface="+mn-ea"/>
              </a:rPr>
              <a:t>*</a:t>
            </a:r>
            <a:r>
              <a:rPr lang="en-US" altLang="zh-CN" sz="1400" dirty="0">
                <a:latin typeface="+mn-ea"/>
              </a:rPr>
              <a:t>/</a:t>
            </a:r>
          </a:p>
          <a:p>
            <a:pPr lvl="1"/>
            <a:r>
              <a:rPr lang="en-US" altLang="zh-CN" sz="1400" b="1" dirty="0">
                <a:latin typeface="+mn-ea"/>
              </a:rPr>
              <a:t>public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b="1" dirty="0">
                <a:latin typeface="+mn-ea"/>
              </a:rPr>
              <a:t>void</a:t>
            </a:r>
            <a:r>
              <a:rPr lang="en-US" altLang="zh-CN" sz="1400" dirty="0">
                <a:latin typeface="+mn-ea"/>
              </a:rPr>
              <a:t> sterilize() {</a:t>
            </a:r>
          </a:p>
          <a:p>
            <a:pPr lvl="1"/>
            <a:r>
              <a:rPr lang="en-US" altLang="zh-CN" sz="1400" dirty="0">
                <a:latin typeface="+mn-ea"/>
              </a:rPr>
              <a:t>  </a:t>
            </a:r>
            <a:r>
              <a:rPr lang="en-US" altLang="zh-CN" sz="1400" dirty="0" err="1">
                <a:latin typeface="+mn-ea"/>
              </a:rPr>
              <a:t>System.</a:t>
            </a:r>
            <a:r>
              <a:rPr lang="en-US" altLang="zh-CN" sz="1400" b="1" i="1" dirty="0" err="1">
                <a:latin typeface="+mn-ea"/>
              </a:rPr>
              <a:t>out</a:t>
            </a:r>
            <a:r>
              <a:rPr lang="en-US" altLang="zh-CN" sz="1400" dirty="0" err="1">
                <a:latin typeface="+mn-ea"/>
              </a:rPr>
              <a:t>.println</a:t>
            </a:r>
            <a:r>
              <a:rPr lang="en-US" altLang="zh-CN" sz="1400" dirty="0">
                <a:latin typeface="+mn-ea"/>
              </a:rPr>
              <a:t>(“</a:t>
            </a:r>
            <a:r>
              <a:rPr lang="zh-CN" altLang="en-US" sz="1400" dirty="0">
                <a:latin typeface="+mn-ea"/>
              </a:rPr>
              <a:t>开启量子消毒</a:t>
            </a:r>
            <a:r>
              <a:rPr lang="en-US" altLang="zh-CN" sz="1400" dirty="0">
                <a:latin typeface="+mn-ea"/>
              </a:rPr>
              <a:t>...");</a:t>
            </a:r>
          </a:p>
          <a:p>
            <a:pPr lvl="1"/>
            <a:r>
              <a:rPr lang="en-US" altLang="zh-CN" sz="1400" dirty="0">
                <a:latin typeface="+mn-ea"/>
              </a:rPr>
              <a:t>  super. sterilize();</a:t>
            </a:r>
            <a:endParaRPr lang="zh-CN" altLang="en-US" sz="1400" dirty="0">
              <a:latin typeface="+mn-ea"/>
            </a:endParaRPr>
          </a:p>
          <a:p>
            <a:pPr lvl="1"/>
            <a:r>
              <a:rPr lang="en-US" altLang="zh-CN" sz="1400" dirty="0">
                <a:latin typeface="+mn-ea"/>
              </a:rPr>
              <a:t>}</a:t>
            </a:r>
          </a:p>
          <a:p>
            <a:pPr lvl="1"/>
            <a:r>
              <a:rPr lang="en-US" altLang="zh-CN" sz="1400" dirty="0">
                <a:latin typeface="+mn-ea"/>
              </a:rPr>
              <a:t>…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}</a:t>
            </a:r>
          </a:p>
          <a:p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B2C7A6-3029-BB41-948B-55637306BA2B}"/>
              </a:ext>
            </a:extLst>
          </p:cNvPr>
          <p:cNvSpPr txBox="1"/>
          <p:nvPr/>
        </p:nvSpPr>
        <p:spPr>
          <a:xfrm>
            <a:off x="6372200" y="2355726"/>
            <a:ext cx="266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  <a:ea typeface="+mn-ea"/>
              </a:rPr>
              <a:t>super</a:t>
            </a:r>
            <a:r>
              <a:rPr kumimoji="1" lang="zh-CN" altLang="en-US" sz="2000" dirty="0">
                <a:latin typeface="+mn-ea"/>
                <a:ea typeface="+mn-ea"/>
              </a:rPr>
              <a:t>，代表父类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s</a:t>
            </a:r>
            <a:r>
              <a:rPr kumimoji="1" lang="en-US" altLang="zh-CN" sz="2000" dirty="0">
                <a:latin typeface="+mn-ea"/>
                <a:ea typeface="+mn-ea"/>
              </a:rPr>
              <a:t>uper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  <a:r>
              <a:rPr lang="en-US" altLang="zh-CN" sz="2000" dirty="0">
                <a:latin typeface="+mn-ea"/>
              </a:rPr>
              <a:t> sterilize(),</a:t>
            </a:r>
            <a:r>
              <a:rPr lang="zh-CN" altLang="en-US" sz="2000" dirty="0">
                <a:latin typeface="+mn-ea"/>
              </a:rPr>
              <a:t>调用父类的方法</a:t>
            </a:r>
            <a:r>
              <a:rPr lang="en-US" altLang="zh-CN" sz="2000" dirty="0">
                <a:latin typeface="+mn-ea"/>
              </a:rPr>
              <a:t>.</a:t>
            </a: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super(….), </a:t>
            </a:r>
            <a:r>
              <a:rPr lang="zh-CN" altLang="en-US" sz="2000" dirty="0">
                <a:latin typeface="+mn-ea"/>
                <a:ea typeface="+mn-ea"/>
              </a:rPr>
              <a:t>父类的构造函数。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256540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final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用于修饰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class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时，表明该类不可被继承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；</a:t>
            </a:r>
            <a:endParaRPr kumimoji="1"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final </a:t>
            </a:r>
            <a:r>
              <a:rPr lang="zh-CN" altLang="en-US" sz="2000" dirty="0">
                <a:latin typeface="+mn-ea"/>
                <a:ea typeface="+mn-ea"/>
              </a:rPr>
              <a:t>用于修饰成员变量时，表明该变量不可被更改（常量）；</a:t>
            </a:r>
            <a:endParaRPr lang="en-US" altLang="zh-CN" sz="2000" dirty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final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用于修饰成员方法时，表明该方法不可被子类覆写（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override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）；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final</a:t>
            </a:r>
            <a:r>
              <a:rPr lang="zh-CN" altLang="en-US" sz="2000" dirty="0">
                <a:latin typeface="+mn-ea"/>
                <a:ea typeface="+mn-ea"/>
              </a:rPr>
              <a:t> 用于修饰引用类型的变量时，表示该引用不可改变（所指的对象的数据可以改变）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94797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8F36E7-877F-A6E3-EBEC-9CD9835E6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9" y="1275606"/>
            <a:ext cx="7937500" cy="214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03F162-DBD2-E4C3-7D13-60C61E1FA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52659"/>
            <a:ext cx="2882900" cy="368300"/>
          </a:xfrm>
          <a:prstGeom prst="rect">
            <a:avLst/>
          </a:prstGeom>
        </p:spPr>
      </p:pic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35199D7F-9087-4EE0-FFF7-AA35153D1385}"/>
              </a:ext>
            </a:extLst>
          </p:cNvPr>
          <p:cNvCxnSpPr>
            <a:stCxn id="7" idx="1"/>
          </p:cNvCxnSpPr>
          <p:nvPr/>
        </p:nvCxnSpPr>
        <p:spPr bwMode="auto">
          <a:xfrm rot="10800000">
            <a:off x="1259632" y="3003799"/>
            <a:ext cx="2520280" cy="73301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0448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19A133-6C1A-B6F9-85D2-7567738B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8" y="1347614"/>
            <a:ext cx="4978400" cy="3429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3357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空白 </a:t>
            </a: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blank final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35199D7F-9087-4EE0-FFF7-AA35153D1385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204457" y="1531764"/>
            <a:ext cx="1770419" cy="18415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334F43-26FE-CD71-299D-BDB9E2089897}"/>
              </a:ext>
            </a:extLst>
          </p:cNvPr>
          <p:cNvSpPr txBox="1"/>
          <p:nvPr/>
        </p:nvSpPr>
        <p:spPr>
          <a:xfrm>
            <a:off x="6300192" y="1347614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blank final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217000-6434-2120-B9AB-7AD64C98C4B0}"/>
              </a:ext>
            </a:extLst>
          </p:cNvPr>
          <p:cNvSpPr txBox="1"/>
          <p:nvPr/>
        </p:nvSpPr>
        <p:spPr>
          <a:xfrm>
            <a:off x="1233476" y="3779581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6F0CAE-46E3-D01F-479C-A9DA1CAEE264}"/>
              </a:ext>
            </a:extLst>
          </p:cNvPr>
          <p:cNvSpPr txBox="1"/>
          <p:nvPr/>
        </p:nvSpPr>
        <p:spPr>
          <a:xfrm>
            <a:off x="6516216" y="390269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 </a:t>
            </a:r>
            <a:r>
              <a:rPr kumimoji="1" lang="en-US" altLang="zh-CN" dirty="0"/>
              <a:t>blank final</a:t>
            </a:r>
            <a:endParaRPr kumimoji="1" lang="zh-CN" altLang="en-US" dirty="0"/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4E20B1F2-5ED6-6310-61DA-7CBE01DC9C1A}"/>
              </a:ext>
            </a:extLst>
          </p:cNvPr>
          <p:cNvCxnSpPr/>
          <p:nvPr/>
        </p:nvCxnSpPr>
        <p:spPr bwMode="auto">
          <a:xfrm rot="10800000" flipV="1">
            <a:off x="4355976" y="4133522"/>
            <a:ext cx="2016224" cy="166419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246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555526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方法参数用</a:t>
            </a: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 修饰</a:t>
            </a:r>
            <a:endParaRPr lang="en-US" altLang="zh-CN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D24EEF-E2C0-6044-B77F-4167611BE172}"/>
              </a:ext>
            </a:extLst>
          </p:cNvPr>
          <p:cNvSpPr txBox="1"/>
          <p:nvPr/>
        </p:nvSpPr>
        <p:spPr>
          <a:xfrm>
            <a:off x="395536" y="1347614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35199D7F-9087-4EE0-FFF7-AA35153D1385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204457" y="1531764"/>
            <a:ext cx="1770419" cy="18415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334F43-26FE-CD71-299D-BDB9E2089897}"/>
              </a:ext>
            </a:extLst>
          </p:cNvPr>
          <p:cNvSpPr txBox="1"/>
          <p:nvPr/>
        </p:nvSpPr>
        <p:spPr>
          <a:xfrm>
            <a:off x="6156176" y="119760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参数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217000-6434-2120-B9AB-7AD64C98C4B0}"/>
              </a:ext>
            </a:extLst>
          </p:cNvPr>
          <p:cNvSpPr txBox="1"/>
          <p:nvPr/>
        </p:nvSpPr>
        <p:spPr>
          <a:xfrm>
            <a:off x="1233476" y="3779581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6F0CAE-46E3-D01F-479C-A9DA1CAEE264}"/>
              </a:ext>
            </a:extLst>
          </p:cNvPr>
          <p:cNvSpPr txBox="1"/>
          <p:nvPr/>
        </p:nvSpPr>
        <p:spPr>
          <a:xfrm>
            <a:off x="4120227" y="3116528"/>
            <a:ext cx="4525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final </a:t>
            </a:r>
            <a:r>
              <a:rPr lang="zh-CN" altLang="en-US" dirty="0"/>
              <a:t>参数在方法内部不允许修改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2472C4-3421-3C39-5DDF-E2E38593A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58" y="1784585"/>
            <a:ext cx="6324600" cy="1282700"/>
          </a:xfrm>
          <a:prstGeom prst="rect">
            <a:avLst/>
          </a:prstGeom>
        </p:spPr>
      </p:pic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4ACD23D4-5AE6-B26A-2882-312FB3116C8F}"/>
              </a:ext>
            </a:extLst>
          </p:cNvPr>
          <p:cNvCxnSpPr>
            <a:stCxn id="12" idx="1"/>
          </p:cNvCxnSpPr>
          <p:nvPr/>
        </p:nvCxnSpPr>
        <p:spPr bwMode="auto">
          <a:xfrm rot="10800000">
            <a:off x="1907705" y="2283719"/>
            <a:ext cx="2212523" cy="106364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2A4941D-8C52-7A19-FEE2-AC77FB586E98}"/>
              </a:ext>
            </a:extLst>
          </p:cNvPr>
          <p:cNvSpPr/>
          <p:nvPr/>
        </p:nvSpPr>
        <p:spPr bwMode="auto">
          <a:xfrm>
            <a:off x="827584" y="2139702"/>
            <a:ext cx="5919074" cy="5760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8F8AD1-FBDE-09CA-14A2-CF3390D1125C}"/>
              </a:ext>
            </a:extLst>
          </p:cNvPr>
          <p:cNvSpPr/>
          <p:nvPr/>
        </p:nvSpPr>
        <p:spPr bwMode="auto">
          <a:xfrm>
            <a:off x="395536" y="2139702"/>
            <a:ext cx="6768752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223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24C5AB-2DD0-5444-B195-200DF7B17697}"/>
              </a:ext>
            </a:extLst>
          </p:cNvPr>
          <p:cNvSpPr txBox="1"/>
          <p:nvPr/>
        </p:nvSpPr>
        <p:spPr>
          <a:xfrm>
            <a:off x="2328565" y="2048530"/>
            <a:ext cx="4486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+mn-ea"/>
                <a:ea typeface="+mn-ea"/>
              </a:rPr>
              <a:t>类的组织方式：包</a:t>
            </a:r>
            <a:r>
              <a:rPr kumimoji="1" lang="en-US" altLang="zh-CN" sz="2800" dirty="0">
                <a:latin typeface="+mn-ea"/>
                <a:ea typeface="+mn-ea"/>
              </a:rPr>
              <a:t>package</a:t>
            </a:r>
            <a:endParaRPr kumimoji="1"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557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79557" y="1329159"/>
            <a:ext cx="2495985" cy="2495985"/>
            <a:chOff x="3621705" y="1664804"/>
            <a:chExt cx="3672408" cy="3672408"/>
          </a:xfrm>
          <a:scene3d>
            <a:camera prst="orthographicFront">
              <a:rot lat="20712698" lon="1860498" rev="20730538"/>
            </a:camera>
            <a:lightRig rig="soft" dir="t"/>
          </a:scene3d>
        </p:grpSpPr>
        <p:sp>
          <p:nvSpPr>
            <p:cNvPr id="17" name="空心弧 16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6467387"/>
                <a:gd name="adj2" fmla="val 21302561"/>
                <a:gd name="adj3" fmla="val 9795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空心弧 17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1062843"/>
                <a:gd name="adj2" fmla="val 15931266"/>
                <a:gd name="adj3" fmla="val 10504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1071812"/>
                <a:gd name="adj2" fmla="val 15961648"/>
                <a:gd name="adj3" fmla="val 9659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162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6445151"/>
                <a:gd name="adj2" fmla="val 21373412"/>
                <a:gd name="adj3" fmla="val 10438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286136" y="2328711"/>
              <a:ext cx="2343545" cy="2343545"/>
            </a:xfrm>
            <a:prstGeom prst="ellipse">
              <a:avLst/>
            </a:prstGeom>
            <a:gradFill flip="none" rotWithShape="1">
              <a:gsLst>
                <a:gs pos="0">
                  <a:srgbClr val="C5C5C5"/>
                </a:gs>
                <a:gs pos="50000">
                  <a:srgbClr val="EAEAEA"/>
                </a:gs>
                <a:gs pos="100000">
                  <a:srgbClr val="C5C5C5"/>
                </a:gs>
              </a:gsLst>
              <a:lin ang="0" scaled="1"/>
              <a:tileRect/>
            </a:gradFill>
            <a:ln w="25400" cap="flat" cmpd="sng" algn="ctr">
              <a:solidFill>
                <a:srgbClr val="D7D7D7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6" name="TextBox 8"/>
          <p:cNvSpPr txBox="1"/>
          <p:nvPr/>
        </p:nvSpPr>
        <p:spPr bwMode="auto">
          <a:xfrm>
            <a:off x="726206" y="1029869"/>
            <a:ext cx="48539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包（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是一种松散的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类的集合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，包以目录形式存在。包是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有效管理类的一个机制。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6"/>
          <p:cNvSpPr txBox="1"/>
          <p:nvPr/>
        </p:nvSpPr>
        <p:spPr bwMode="auto">
          <a:xfrm>
            <a:off x="725811" y="1934443"/>
            <a:ext cx="502289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定义包的目的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为了使类易于查找和使用，也为了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防止命名冲突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限定类的访问权限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，可以将一组相关的类与接口存储在一起形成包，使得程序功能清楚、结构分明，有利于实现不同程序间类的复用。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"/>
          <p:cNvSpPr txBox="1"/>
          <p:nvPr/>
        </p:nvSpPr>
        <p:spPr bwMode="auto">
          <a:xfrm>
            <a:off x="683568" y="3511879"/>
            <a:ext cx="49342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包访问性：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同一个包中的类在缺省情况下可以互相访问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，为了便于编程和管理，常把需要在一起工作的类放在一个包里。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31251" y="2378502"/>
            <a:ext cx="119259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包的概念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E6F7F1-0B41-3A41-B22C-CC2A68021E15}"/>
              </a:ext>
            </a:extLst>
          </p:cNvPr>
          <p:cNvSpPr txBox="1"/>
          <p:nvPr/>
        </p:nvSpPr>
        <p:spPr>
          <a:xfrm>
            <a:off x="179512" y="495066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类的组织方式：包 </a:t>
            </a:r>
            <a:r>
              <a:rPr kumimoji="1" lang="en-US" altLang="zh-CN" dirty="0">
                <a:latin typeface="+mn-ea"/>
                <a:ea typeface="+mn-ea"/>
              </a:rPr>
              <a:t>(</a:t>
            </a:r>
            <a:r>
              <a:rPr lang="en-US" altLang="zh-CN" b="1" dirty="0">
                <a:latin typeface="+mn-ea"/>
                <a:ea typeface="+mn-ea"/>
              </a:rPr>
              <a:t>package</a:t>
            </a:r>
            <a:r>
              <a:rPr kumimoji="1" lang="en-US" altLang="zh-CN" dirty="0">
                <a:latin typeface="+mn-ea"/>
                <a:ea typeface="+mn-ea"/>
              </a:rPr>
              <a:t>)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75246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771550"/>
            <a:ext cx="557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Helvetica" pitchFamily="2" charset="0"/>
              </a:rPr>
              <a:t>ChildClass</a:t>
            </a:r>
            <a:r>
              <a:rPr lang="zh-CN" altLang="en-US" dirty="0">
                <a:latin typeface="Helvetica" pitchFamily="2" charset="0"/>
              </a:rPr>
              <a:t> 继承了</a:t>
            </a:r>
            <a:r>
              <a:rPr lang="en-US" altLang="zh-CN" dirty="0" err="1">
                <a:latin typeface="Helvetica" pitchFamily="2" charset="0"/>
              </a:rPr>
              <a:t>ParentClass</a:t>
            </a:r>
            <a:r>
              <a:rPr lang="zh-CN" altLang="en-US" dirty="0">
                <a:latin typeface="Helvetica" pitchFamily="2" charset="0"/>
              </a:rPr>
              <a:t>全部行为</a:t>
            </a:r>
            <a:endParaRPr lang="en-US" altLang="zh-CN" dirty="0"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EB999-B061-5746-81A3-D8BAEBA282FA}"/>
              </a:ext>
            </a:extLst>
          </p:cNvPr>
          <p:cNvSpPr txBox="1"/>
          <p:nvPr/>
        </p:nvSpPr>
        <p:spPr>
          <a:xfrm>
            <a:off x="323528" y="1534599"/>
            <a:ext cx="81112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Helvetica" pitchFamily="2" charset="0"/>
              </a:rPr>
              <a:t>ChildClass</a:t>
            </a:r>
            <a:r>
              <a:rPr lang="zh-CN" altLang="en-US" sz="2000" dirty="0">
                <a:latin typeface="Helvetica" pitchFamily="2" charset="0"/>
              </a:rPr>
              <a:t>可以访问</a:t>
            </a:r>
            <a:r>
              <a:rPr lang="en-US" altLang="zh-CN" sz="2000" dirty="0" err="1">
                <a:latin typeface="Helvetica" pitchFamily="2" charset="0"/>
              </a:rPr>
              <a:t>ParentClass</a:t>
            </a:r>
            <a:r>
              <a:rPr lang="zh-CN" altLang="en-US" sz="2000" dirty="0">
                <a:latin typeface="Helvetica" pitchFamily="2" charset="0"/>
              </a:rPr>
              <a:t>的除</a:t>
            </a:r>
            <a:r>
              <a:rPr lang="en-US" altLang="zh-CN" sz="2000" dirty="0">
                <a:latin typeface="Helvetica" pitchFamily="2" charset="0"/>
              </a:rPr>
              <a:t>private</a:t>
            </a:r>
            <a:r>
              <a:rPr lang="zh-CN" altLang="en-US" sz="2000" dirty="0">
                <a:latin typeface="Helvetica" pitchFamily="2" charset="0"/>
              </a:rPr>
              <a:t>外的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zh-CN" altLang="en-US" sz="2000" dirty="0">
                <a:latin typeface="Helvetica" pitchFamily="2" charset="0"/>
              </a:rPr>
              <a:t>（</a:t>
            </a:r>
            <a:r>
              <a:rPr lang="en-US" altLang="zh-CN" sz="2000" dirty="0" err="1">
                <a:solidFill>
                  <a:srgbClr val="FF3399"/>
                </a:solidFill>
                <a:latin typeface="Helvetica" pitchFamily="2" charset="0"/>
              </a:rPr>
              <a:t>publlic</a:t>
            </a:r>
            <a:r>
              <a:rPr lang="en-US" altLang="zh-CN" sz="2000" dirty="0">
                <a:solidFill>
                  <a:srgbClr val="FF3399"/>
                </a:solidFill>
                <a:latin typeface="Helvetica" pitchFamily="2" charset="0"/>
              </a:rPr>
              <a:t>, protected</a:t>
            </a:r>
            <a:r>
              <a:rPr lang="zh-CN" altLang="en-US" sz="2000" dirty="0">
                <a:solidFill>
                  <a:srgbClr val="FF3399"/>
                </a:solidFill>
                <a:latin typeface="Helvetica" pitchFamily="2" charset="0"/>
              </a:rPr>
              <a:t>）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zh-CN" altLang="en-US" sz="2000" dirty="0">
                <a:latin typeface="Helvetica" pitchFamily="2" charset="0"/>
              </a:rPr>
              <a:t>属性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zh-CN" altLang="en-US" sz="2000" dirty="0">
                <a:latin typeface="Helvetica" pitchFamily="2" charset="0"/>
              </a:rPr>
              <a:t>行为</a:t>
            </a:r>
            <a:r>
              <a:rPr lang="en-US" altLang="zh-CN" sz="2000" dirty="0">
                <a:latin typeface="Helvetica" pitchFamily="2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>
                <a:latin typeface="Helvetica" pitchFamily="2" charset="0"/>
              </a:rPr>
              <a:t>ChildClass</a:t>
            </a:r>
            <a:r>
              <a:rPr lang="zh-CN" altLang="en-US" sz="2000" dirty="0">
                <a:latin typeface="Helvetica" pitchFamily="2" charset="0"/>
              </a:rPr>
              <a:t>类继承了</a:t>
            </a:r>
            <a:r>
              <a:rPr lang="en-US" altLang="zh-CN" sz="2000" dirty="0" err="1">
                <a:latin typeface="Helvetica" pitchFamily="2" charset="0"/>
              </a:rPr>
              <a:t>ParentClass</a:t>
            </a:r>
            <a:r>
              <a:rPr lang="zh-CN" altLang="en-US" sz="2000" dirty="0">
                <a:latin typeface="Helvetica" pitchFamily="2" charset="0"/>
              </a:rPr>
              <a:t>类的全部行为</a:t>
            </a: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Helvetica" pitchFamily="2" charset="0"/>
              </a:rPr>
              <a:t>一个</a:t>
            </a:r>
            <a:r>
              <a:rPr lang="en-US" altLang="zh-CN" sz="2000" dirty="0" err="1">
                <a:latin typeface="Helvetica" pitchFamily="2" charset="0"/>
              </a:rPr>
              <a:t>ChildClass</a:t>
            </a:r>
            <a:r>
              <a:rPr lang="zh-CN" altLang="en-US" sz="2000" dirty="0">
                <a:latin typeface="Helvetica" pitchFamily="2" charset="0"/>
              </a:rPr>
              <a:t>类对象也是一个</a:t>
            </a:r>
            <a:r>
              <a:rPr lang="en-US" altLang="zh-CN" sz="2000" dirty="0" err="1">
                <a:latin typeface="Helvetica" pitchFamily="2" charset="0"/>
              </a:rPr>
              <a:t>ParentClass</a:t>
            </a:r>
            <a:r>
              <a:rPr lang="zh-CN" altLang="en-US" sz="2000" dirty="0">
                <a:latin typeface="Helvetica" pitchFamily="2" charset="0"/>
              </a:rPr>
              <a:t>类对象</a:t>
            </a:r>
            <a:r>
              <a:rPr lang="en-US" altLang="zh-CN" sz="2000" dirty="0">
                <a:latin typeface="Helvetica" pitchFamily="2" charset="0"/>
              </a:rPr>
              <a:t>(is a)</a:t>
            </a:r>
            <a:r>
              <a:rPr lang="zh-CN" altLang="en-US" sz="2000" dirty="0">
                <a:latin typeface="Helvetica" pitchFamily="2" charset="0"/>
              </a:rPr>
              <a:t>。</a:t>
            </a: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zh-CN" altLang="en-US" sz="2000" dirty="0">
              <a:latin typeface="Helvetica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8690CCC-4D99-3B46-A485-144B853FCDE0}"/>
              </a:ext>
            </a:extLst>
          </p:cNvPr>
          <p:cNvGrpSpPr/>
          <p:nvPr/>
        </p:nvGrpSpPr>
        <p:grpSpPr>
          <a:xfrm>
            <a:off x="1547664" y="3651870"/>
            <a:ext cx="5334715" cy="1224136"/>
            <a:chOff x="1762428" y="3507854"/>
            <a:chExt cx="5334715" cy="12241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91CA9A4-02F5-5240-BCA1-2EAB9C8F2916}"/>
                </a:ext>
              </a:extLst>
            </p:cNvPr>
            <p:cNvSpPr/>
            <p:nvPr/>
          </p:nvSpPr>
          <p:spPr bwMode="auto">
            <a:xfrm>
              <a:off x="3923928" y="3507854"/>
              <a:ext cx="1080120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parent</a:t>
              </a: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80B8EF-8CE1-A840-A6A1-FBFD5C5561DC}"/>
                </a:ext>
              </a:extLst>
            </p:cNvPr>
            <p:cNvSpPr/>
            <p:nvPr/>
          </p:nvSpPr>
          <p:spPr bwMode="auto">
            <a:xfrm>
              <a:off x="3923928" y="4443958"/>
              <a:ext cx="1080120" cy="28803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Child</a:t>
              </a:r>
              <a:endPara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宋体" pitchFamily="2" charset="-122"/>
              </a:endParaRPr>
            </a:p>
          </p:txBody>
        </p:sp>
        <p:sp>
          <p:nvSpPr>
            <p:cNvPr id="4" name="右大括号 3">
              <a:extLst>
                <a:ext uri="{FF2B5EF4-FFF2-40B4-BE49-F238E27FC236}">
                  <a16:creationId xmlns:a16="http://schemas.microsoft.com/office/drawing/2014/main" id="{BF4D5932-2819-314E-A760-627B6A3BFD4B}"/>
                </a:ext>
              </a:extLst>
            </p:cNvPr>
            <p:cNvSpPr/>
            <p:nvPr/>
          </p:nvSpPr>
          <p:spPr bwMode="auto">
            <a:xfrm>
              <a:off x="5148064" y="3507854"/>
              <a:ext cx="432048" cy="1224136"/>
            </a:xfrm>
            <a:prstGeom prst="righ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96CA48E1-7E9C-2A46-BE02-401C02E4F7A7}"/>
                </a:ext>
              </a:extLst>
            </p:cNvPr>
            <p:cNvSpPr/>
            <p:nvPr/>
          </p:nvSpPr>
          <p:spPr bwMode="auto">
            <a:xfrm>
              <a:off x="3275856" y="3507854"/>
              <a:ext cx="504056" cy="93610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5678446-593E-DB47-BEE3-FFA4AFB41411}"/>
                </a:ext>
              </a:extLst>
            </p:cNvPr>
            <p:cNvSpPr txBox="1"/>
            <p:nvPr/>
          </p:nvSpPr>
          <p:spPr>
            <a:xfrm>
              <a:off x="1762428" y="379124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err="1">
                  <a:latin typeface="Helvetica" pitchFamily="2" charset="0"/>
                </a:rPr>
                <a:t>ParentClass</a:t>
              </a:r>
              <a:endParaRPr kumimoji="1" lang="zh-CN" altLang="en-US" sz="1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7E2D95-B9A1-7F47-A6E0-39115FF0C9F5}"/>
                </a:ext>
              </a:extLst>
            </p:cNvPr>
            <p:cNvSpPr txBox="1"/>
            <p:nvPr/>
          </p:nvSpPr>
          <p:spPr>
            <a:xfrm>
              <a:off x="5682973" y="3889089"/>
              <a:ext cx="1414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Helvetica" pitchFamily="2" charset="0"/>
                </a:rPr>
                <a:t>ChildClass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4329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39552" y="1299901"/>
            <a:ext cx="2495985" cy="2495985"/>
            <a:chOff x="3621705" y="1664804"/>
            <a:chExt cx="3672408" cy="3672408"/>
          </a:xfrm>
          <a:scene3d>
            <a:camera prst="orthographicFront">
              <a:rot lat="20712698" lon="1860498" rev="20730538"/>
            </a:camera>
            <a:lightRig rig="soft" dir="t"/>
          </a:scene3d>
        </p:grpSpPr>
        <p:sp>
          <p:nvSpPr>
            <p:cNvPr id="15" name="空心弧 14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6467387"/>
                <a:gd name="adj2" fmla="val 21302561"/>
                <a:gd name="adj3" fmla="val 9795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空心弧 15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1062843"/>
                <a:gd name="adj2" fmla="val 15931266"/>
                <a:gd name="adj3" fmla="val 10504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1071812"/>
                <a:gd name="adj2" fmla="val 15961648"/>
                <a:gd name="adj3" fmla="val 9659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162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空心弧 17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6445151"/>
                <a:gd name="adj2" fmla="val 21373412"/>
                <a:gd name="adj3" fmla="val 10438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286136" y="2328711"/>
              <a:ext cx="2343545" cy="2343545"/>
            </a:xfrm>
            <a:prstGeom prst="ellipse">
              <a:avLst/>
            </a:prstGeom>
            <a:gradFill flip="none" rotWithShape="1">
              <a:gsLst>
                <a:gs pos="0">
                  <a:srgbClr val="C5C5C5"/>
                </a:gs>
                <a:gs pos="50000">
                  <a:srgbClr val="EAEAEA"/>
                </a:gs>
                <a:gs pos="100000">
                  <a:srgbClr val="C5C5C5"/>
                </a:gs>
              </a:gsLst>
              <a:lin ang="0" scaled="1"/>
              <a:tileRect/>
            </a:gradFill>
            <a:ln w="25400" cap="flat" cmpd="sng" algn="ctr">
              <a:solidFill>
                <a:srgbClr val="D7D7D7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355084" y="2128940"/>
            <a:ext cx="9531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的类库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8"/>
          <p:cNvSpPr txBox="1"/>
          <p:nvPr/>
        </p:nvSpPr>
        <p:spPr bwMode="auto">
          <a:xfrm>
            <a:off x="3794257" y="1323135"/>
            <a:ext cx="4550247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类库</a:t>
            </a:r>
            <a:r>
              <a:rPr lang="en-US" altLang="zh-CN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已有的有特定功能的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程序模块。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6"/>
          <p:cNvSpPr txBox="1"/>
          <p:nvPr/>
        </p:nvSpPr>
        <p:spPr bwMode="auto">
          <a:xfrm>
            <a:off x="3748933" y="2063560"/>
            <a:ext cx="4351305" cy="624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基础类库</a:t>
            </a:r>
            <a:r>
              <a:rPr kumimoji="0" lang="en-US" altLang="zh-CN" sz="1600" b="1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:  </a:t>
            </a:r>
            <a:r>
              <a:rPr kumimoji="0" lang="en-US" altLang="zh-CN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的类库大部分是由</a:t>
            </a:r>
            <a:r>
              <a:rPr kumimoji="0" lang="en-US" altLang="zh-CN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开发团队开发。</a:t>
            </a:r>
            <a:endParaRPr kumimoji="0" lang="zh-CN" altLang="en-US" sz="1600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6"/>
          <p:cNvSpPr txBox="1"/>
          <p:nvPr/>
        </p:nvSpPr>
        <p:spPr bwMode="auto">
          <a:xfrm>
            <a:off x="3748932" y="2931790"/>
            <a:ext cx="435130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类库的组织方式： </a:t>
            </a:r>
            <a:r>
              <a:rPr kumimoji="0" lang="zh-CN" altLang="en-US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根据功能不同，</a:t>
            </a:r>
            <a:r>
              <a:rPr kumimoji="0" lang="en-US" altLang="zh-CN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14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的类库被划分为若干个不同的包，每个包中都有若干个具有特定功能和相互关系的类和接口。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C09C6E-9D75-264C-92C1-9417E7547519}"/>
              </a:ext>
            </a:extLst>
          </p:cNvPr>
          <p:cNvSpPr txBox="1"/>
          <p:nvPr/>
        </p:nvSpPr>
        <p:spPr>
          <a:xfrm>
            <a:off x="179512" y="495066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Java</a:t>
            </a:r>
            <a:r>
              <a:rPr lang="zh-CN" altLang="en-US" dirty="0">
                <a:latin typeface="+mn-ea"/>
                <a:ea typeface="+mn-ea"/>
              </a:rPr>
              <a:t>基础库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290362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2414" y="1163165"/>
            <a:ext cx="2852554" cy="2852554"/>
            <a:chOff x="3621705" y="1664804"/>
            <a:chExt cx="3672408" cy="3672408"/>
          </a:xfrm>
          <a:scene3d>
            <a:camera prst="orthographicFront">
              <a:rot lat="20712698" lon="1860498" rev="20730538"/>
            </a:camera>
            <a:lightRig rig="soft" dir="t"/>
          </a:scene3d>
        </p:grpSpPr>
        <p:sp>
          <p:nvSpPr>
            <p:cNvPr id="15" name="空心弧 14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6467387"/>
                <a:gd name="adj2" fmla="val 21302561"/>
                <a:gd name="adj3" fmla="val 9795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空心弧 15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1062843"/>
                <a:gd name="adj2" fmla="val 15931266"/>
                <a:gd name="adj3" fmla="val 10504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1071812"/>
                <a:gd name="adj2" fmla="val 15961648"/>
                <a:gd name="adj3" fmla="val 9659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162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空心弧 17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6445151"/>
                <a:gd name="adj2" fmla="val 21373412"/>
                <a:gd name="adj3" fmla="val 10438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286136" y="2328711"/>
              <a:ext cx="2343545" cy="2343545"/>
            </a:xfrm>
            <a:prstGeom prst="ellipse">
              <a:avLst/>
            </a:prstGeom>
            <a:gradFill flip="none" rotWithShape="1">
              <a:gsLst>
                <a:gs pos="0">
                  <a:srgbClr val="C5C5C5"/>
                </a:gs>
                <a:gs pos="50000">
                  <a:srgbClr val="EAEAEA"/>
                </a:gs>
                <a:gs pos="100000">
                  <a:srgbClr val="C5C5C5"/>
                </a:gs>
              </a:gsLst>
              <a:lin ang="0" scaled="1"/>
              <a:tileRect/>
            </a:gradFill>
            <a:ln w="25400" cap="flat" cmpd="sng" algn="ctr">
              <a:solidFill>
                <a:srgbClr val="D7D7D7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03848" y="915566"/>
            <a:ext cx="5188377" cy="1236671"/>
            <a:chOff x="396231" y="1576624"/>
            <a:chExt cx="4361975" cy="1390710"/>
          </a:xfrm>
        </p:grpSpPr>
        <p:sp>
          <p:nvSpPr>
            <p:cNvPr id="13" name="流程图: 过程 12"/>
            <p:cNvSpPr/>
            <p:nvPr/>
          </p:nvSpPr>
          <p:spPr>
            <a:xfrm>
              <a:off x="463551" y="1576624"/>
              <a:ext cx="4294655" cy="411621"/>
            </a:xfrm>
            <a:prstGeom prst="flowChartProcess">
              <a:avLst/>
            </a:prstGeom>
            <a:gradFill>
              <a:gsLst>
                <a:gs pos="0">
                  <a:sysClr val="window" lastClr="FFFFFF"/>
                </a:gs>
                <a:gs pos="62000">
                  <a:srgbClr val="2676FF">
                    <a:lumMod val="60000"/>
                    <a:lumOff val="40000"/>
                  </a:srgbClr>
                </a:gs>
              </a:gsLst>
              <a:lin ang="7800000" scaled="0"/>
            </a:gradFill>
            <a:ln w="9525" cap="rnd">
              <a:noFill/>
              <a:prstDash val="solid"/>
              <a:round/>
              <a:headEnd/>
              <a:tailEnd/>
            </a:ln>
          </p:spPr>
          <p:txBody>
            <a:bodyPr anchor="ctr" anchorCtr="0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1) java.lang </a:t>
              </a:r>
              <a:r>
                <a:rPr kumimoji="0" lang="zh-CN" altLang="en-US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8"/>
            <p:cNvSpPr txBox="1"/>
            <p:nvPr/>
          </p:nvSpPr>
          <p:spPr bwMode="auto">
            <a:xfrm>
              <a:off x="396231" y="2016371"/>
              <a:ext cx="3804236" cy="95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语言的核心类库，包含了运行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程序必不可少的系统类，如：基本数据类型、基本数学函数、字符串处理、线程、异常处理等，这个包系统自动加载。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33564" y="2152236"/>
            <a:ext cx="4300473" cy="1129704"/>
            <a:chOff x="409034" y="3679242"/>
            <a:chExt cx="3226863" cy="1454392"/>
          </a:xfrm>
        </p:grpSpPr>
        <p:sp>
          <p:nvSpPr>
            <p:cNvPr id="11" name="流程图: 过程 10"/>
            <p:cNvSpPr/>
            <p:nvPr/>
          </p:nvSpPr>
          <p:spPr>
            <a:xfrm>
              <a:off x="463551" y="3679242"/>
              <a:ext cx="3172346" cy="468573"/>
            </a:xfrm>
            <a:prstGeom prst="flowChartProcess">
              <a:avLst/>
            </a:prstGeom>
            <a:gradFill>
              <a:gsLst>
                <a:gs pos="0">
                  <a:sysClr val="window" lastClr="FFFFFF"/>
                </a:gs>
                <a:gs pos="62000">
                  <a:srgbClr val="2676FF">
                    <a:lumMod val="60000"/>
                    <a:lumOff val="40000"/>
                  </a:srgbClr>
                </a:gs>
              </a:gsLst>
              <a:lin ang="7800000" scaled="0"/>
            </a:gradFill>
            <a:ln w="9525" cap="rnd">
              <a:noFill/>
              <a:prstDash val="solid"/>
              <a:round/>
              <a:headEnd/>
              <a:tailEnd/>
            </a:ln>
          </p:spPr>
          <p:txBody>
            <a:bodyPr anchor="ctr" anchorCtr="0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2) java.io</a:t>
              </a:r>
              <a:r>
                <a:rPr kumimoji="0" lang="zh-CN" altLang="en-US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6"/>
            <p:cNvSpPr txBox="1"/>
            <p:nvPr/>
          </p:nvSpPr>
          <p:spPr bwMode="auto">
            <a:xfrm>
              <a:off x="409034" y="4182671"/>
              <a:ext cx="3024336" cy="95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语言的标准输入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输出类库，包含了实现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程序与操作系统、用户界面以及其他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程序做数据交换所使用的类。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D7D7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3922" y="3361834"/>
            <a:ext cx="4250115" cy="1199616"/>
            <a:chOff x="446851" y="3673624"/>
            <a:chExt cx="3191262" cy="1544397"/>
          </a:xfrm>
        </p:grpSpPr>
        <p:sp>
          <p:nvSpPr>
            <p:cNvPr id="21" name="流程图: 过程 20"/>
            <p:cNvSpPr/>
            <p:nvPr/>
          </p:nvSpPr>
          <p:spPr>
            <a:xfrm>
              <a:off x="465767" y="3673624"/>
              <a:ext cx="3172346" cy="505588"/>
            </a:xfrm>
            <a:prstGeom prst="flowChartProcess">
              <a:avLst/>
            </a:prstGeom>
            <a:gradFill>
              <a:gsLst>
                <a:gs pos="0">
                  <a:sysClr val="window" lastClr="FFFFFF"/>
                </a:gs>
                <a:gs pos="62000">
                  <a:srgbClr val="2676FF">
                    <a:lumMod val="60000"/>
                    <a:lumOff val="40000"/>
                  </a:srgbClr>
                </a:gs>
              </a:gsLst>
              <a:lin ang="7800000" scaled="0"/>
            </a:gradFill>
            <a:ln w="9525" cap="rnd">
              <a:noFill/>
              <a:prstDash val="solid"/>
              <a:round/>
              <a:headEnd/>
              <a:tailEnd/>
            </a:ln>
          </p:spPr>
          <p:txBody>
            <a:bodyPr anchor="ctr" anchorCtr="0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3) java.util</a:t>
              </a:r>
              <a:r>
                <a:rPr kumimoji="0" lang="zh-CN" altLang="en-US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6"/>
            <p:cNvSpPr txBox="1"/>
            <p:nvPr/>
          </p:nvSpPr>
          <p:spPr bwMode="auto">
            <a:xfrm>
              <a:off x="446851" y="4267058"/>
              <a:ext cx="3024336" cy="95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语言中的一些实用工具，如处理时间的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类、处理变长数组的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Arraylist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向量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类，栈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类、散列表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HashTable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类等。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D7D7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92740" y="2283873"/>
            <a:ext cx="1236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6D235C-BFF6-124B-8CA3-FA373455729E}"/>
              </a:ext>
            </a:extLst>
          </p:cNvPr>
          <p:cNvSpPr txBox="1"/>
          <p:nvPr/>
        </p:nvSpPr>
        <p:spPr>
          <a:xfrm>
            <a:off x="146912" y="382226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Java</a:t>
            </a:r>
            <a:r>
              <a:rPr lang="zh-CN" altLang="en-US" dirty="0">
                <a:latin typeface="+mn-ea"/>
                <a:ea typeface="+mn-ea"/>
              </a:rPr>
              <a:t>基础库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6730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109529" y="2420703"/>
            <a:ext cx="4830537" cy="1099749"/>
            <a:chOff x="400759" y="3708984"/>
            <a:chExt cx="3237921" cy="1415826"/>
          </a:xfrm>
        </p:grpSpPr>
        <p:sp>
          <p:nvSpPr>
            <p:cNvPr id="11" name="流程图: 过程 10"/>
            <p:cNvSpPr/>
            <p:nvPr/>
          </p:nvSpPr>
          <p:spPr>
            <a:xfrm>
              <a:off x="466334" y="3708984"/>
              <a:ext cx="3172346" cy="490912"/>
            </a:xfrm>
            <a:prstGeom prst="flowChartProcess">
              <a:avLst/>
            </a:prstGeom>
            <a:gradFill>
              <a:gsLst>
                <a:gs pos="0">
                  <a:sysClr val="window" lastClr="FFFFFF"/>
                </a:gs>
                <a:gs pos="62000">
                  <a:srgbClr val="2676FF">
                    <a:lumMod val="60000"/>
                    <a:lumOff val="40000"/>
                  </a:srgbClr>
                </a:gs>
              </a:gsLst>
              <a:lin ang="7800000" scaled="0"/>
            </a:gradFill>
            <a:ln w="9525" cap="rnd">
              <a:noFill/>
              <a:prstDash val="solid"/>
              <a:round/>
              <a:headEnd/>
              <a:tailEnd/>
            </a:ln>
          </p:spPr>
          <p:txBody>
            <a:bodyPr anchor="ctr" anchorCtr="0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5) java.applet</a:t>
              </a:r>
              <a:r>
                <a:rPr kumimoji="0" lang="zh-CN" altLang="en-US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</a:t>
              </a:r>
            </a:p>
          </p:txBody>
        </p:sp>
        <p:sp>
          <p:nvSpPr>
            <p:cNvPr id="12" name="TextBox 6"/>
            <p:cNvSpPr txBox="1"/>
            <p:nvPr/>
          </p:nvSpPr>
          <p:spPr bwMode="auto">
            <a:xfrm>
              <a:off x="400759" y="4173848"/>
              <a:ext cx="3024336" cy="950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是用来实现在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Internet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浏览器中运行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Applet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的工具类，其中包含一个非常有用的类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java.applet. Applet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83738" y="3511975"/>
            <a:ext cx="5232678" cy="1080670"/>
            <a:chOff x="400759" y="3684517"/>
            <a:chExt cx="3235138" cy="1391265"/>
          </a:xfrm>
        </p:grpSpPr>
        <p:sp>
          <p:nvSpPr>
            <p:cNvPr id="21" name="流程图: 过程 20"/>
            <p:cNvSpPr/>
            <p:nvPr/>
          </p:nvSpPr>
          <p:spPr>
            <a:xfrm>
              <a:off x="463551" y="3684517"/>
              <a:ext cx="3172346" cy="463298"/>
            </a:xfrm>
            <a:prstGeom prst="flowChartProcess">
              <a:avLst/>
            </a:prstGeom>
            <a:gradFill>
              <a:gsLst>
                <a:gs pos="0">
                  <a:sysClr val="window" lastClr="FFFFFF"/>
                </a:gs>
                <a:gs pos="62000">
                  <a:srgbClr val="2676FF">
                    <a:lumMod val="60000"/>
                    <a:lumOff val="40000"/>
                  </a:srgbClr>
                </a:gs>
              </a:gsLst>
              <a:lin ang="7800000" scaled="0"/>
            </a:gradFill>
            <a:ln w="9525" cap="rnd">
              <a:noFill/>
              <a:prstDash val="solid"/>
              <a:round/>
              <a:headEnd/>
              <a:tailEnd/>
            </a:ln>
          </p:spPr>
          <p:txBody>
            <a:bodyPr anchor="ctr" anchorCtr="0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6) java.awt.event</a:t>
              </a:r>
              <a:r>
                <a:rPr kumimoji="0" lang="zh-CN" altLang="en-US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6"/>
            <p:cNvSpPr txBox="1"/>
            <p:nvPr/>
          </p:nvSpPr>
          <p:spPr bwMode="auto">
            <a:xfrm>
              <a:off x="400759" y="4173853"/>
              <a:ext cx="3235138" cy="901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是对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Event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类的一个扩充，可以用不同方式来处理不同类型的事件，并使每个图形界面元素本身可以拥有处理它上面事件的能力。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174828" y="866373"/>
            <a:ext cx="5023188" cy="1556299"/>
            <a:chOff x="1336924" y="1062002"/>
            <a:chExt cx="4535022" cy="1765087"/>
          </a:xfrm>
        </p:grpSpPr>
        <p:sp>
          <p:nvSpPr>
            <p:cNvPr id="13" name="流程图: 过程 12"/>
            <p:cNvSpPr/>
            <p:nvPr/>
          </p:nvSpPr>
          <p:spPr>
            <a:xfrm>
              <a:off x="1406915" y="1062002"/>
              <a:ext cx="4465031" cy="358245"/>
            </a:xfrm>
            <a:prstGeom prst="flowChartProcess">
              <a:avLst/>
            </a:prstGeom>
            <a:gradFill>
              <a:gsLst>
                <a:gs pos="0">
                  <a:sysClr val="window" lastClr="FFFFFF"/>
                </a:gs>
                <a:gs pos="62000">
                  <a:srgbClr val="2676FF">
                    <a:lumMod val="60000"/>
                    <a:lumOff val="40000"/>
                  </a:srgbClr>
                </a:gs>
              </a:gsLst>
              <a:lin ang="7800000" scaled="0"/>
            </a:gradFill>
            <a:ln w="9525" cap="rnd">
              <a:noFill/>
              <a:prstDash val="solid"/>
              <a:round/>
              <a:headEnd/>
              <a:tailEnd/>
            </a:ln>
          </p:spPr>
          <p:txBody>
            <a:bodyPr anchor="ctr" anchorCtr="0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4) java.awt</a:t>
              </a:r>
              <a:r>
                <a:rPr kumimoji="0" lang="zh-CN" altLang="en-US" sz="1600" kern="0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336924" y="1442094"/>
              <a:ext cx="4243188" cy="1384995"/>
              <a:chOff x="1336924" y="1442094"/>
              <a:chExt cx="4243188" cy="1384995"/>
            </a:xfrm>
          </p:grpSpPr>
          <p:sp>
            <p:nvSpPr>
              <p:cNvPr id="14" name="TextBox 8"/>
              <p:cNvSpPr txBox="1"/>
              <p:nvPr/>
            </p:nvSpPr>
            <p:spPr bwMode="auto">
              <a:xfrm>
                <a:off x="1336924" y="1442094"/>
                <a:ext cx="424318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buFontTx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语言用来构建图形用户界面（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）的类库。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低级绘图操作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——Graphics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类等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java.awt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图形控件和布局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——Container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类、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类、</a:t>
                </a: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LayoutManager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接口等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界面用户控制和事件响应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——Event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sp>
            <p:nvSpPr>
              <p:cNvPr id="23" name="AutoShape 3"/>
              <p:cNvSpPr>
                <a:spLocks/>
              </p:cNvSpPr>
              <p:nvPr/>
            </p:nvSpPr>
            <p:spPr bwMode="auto">
              <a:xfrm>
                <a:off x="2126889" y="1874067"/>
                <a:ext cx="130021" cy="721986"/>
              </a:xfrm>
              <a:prstGeom prst="leftBrace">
                <a:avLst>
                  <a:gd name="adj1" fmla="val 175000"/>
                  <a:gd name="adj2" fmla="val 50000"/>
                </a:avLst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 b="0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3744" y="1235714"/>
            <a:ext cx="2852554" cy="2852554"/>
            <a:chOff x="3621705" y="1664804"/>
            <a:chExt cx="3672408" cy="3672408"/>
          </a:xfrm>
          <a:scene3d>
            <a:camera prst="orthographicFront">
              <a:rot lat="20712698" lon="1860498" rev="20730538"/>
            </a:camera>
            <a:lightRig rig="soft" dir="t"/>
          </a:scene3d>
        </p:grpSpPr>
        <p:sp>
          <p:nvSpPr>
            <p:cNvPr id="27" name="空心弧 26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6467387"/>
                <a:gd name="adj2" fmla="val 21302561"/>
                <a:gd name="adj3" fmla="val 9795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1062843"/>
                <a:gd name="adj2" fmla="val 15931266"/>
                <a:gd name="adj3" fmla="val 10504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>
              <a:off x="3621705" y="1664804"/>
              <a:ext cx="3672408" cy="3672408"/>
            </a:xfrm>
            <a:prstGeom prst="blockArc">
              <a:avLst>
                <a:gd name="adj1" fmla="val 11071812"/>
                <a:gd name="adj2" fmla="val 15961648"/>
                <a:gd name="adj3" fmla="val 9659"/>
              </a:avLst>
            </a:prstGeom>
            <a:gradFill>
              <a:gsLst>
                <a:gs pos="100000">
                  <a:srgbClr val="2676FF">
                    <a:lumMod val="60000"/>
                    <a:lumOff val="40000"/>
                  </a:srgbClr>
                </a:gs>
                <a:gs pos="0">
                  <a:srgbClr val="2676FF"/>
                </a:gs>
              </a:gsLst>
              <a:lin ang="16200000" scaled="0"/>
            </a:gradFill>
            <a:ln w="3175" cap="flat" cmpd="sng" algn="ctr">
              <a:solidFill>
                <a:srgbClr val="2676FF">
                  <a:lumMod val="60000"/>
                  <a:lumOff val="40000"/>
                </a:srgbClr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0" name="空心弧 29"/>
            <p:cNvSpPr/>
            <p:nvPr/>
          </p:nvSpPr>
          <p:spPr>
            <a:xfrm flipV="1">
              <a:off x="3621705" y="1664804"/>
              <a:ext cx="3672408" cy="3672408"/>
            </a:xfrm>
            <a:prstGeom prst="blockArc">
              <a:avLst>
                <a:gd name="adj1" fmla="val 16445151"/>
                <a:gd name="adj2" fmla="val 21373412"/>
                <a:gd name="adj3" fmla="val 10438"/>
              </a:avLst>
            </a:prstGeom>
            <a:solidFill>
              <a:srgbClr val="EAEAEA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286136" y="2328711"/>
              <a:ext cx="2343545" cy="2343545"/>
            </a:xfrm>
            <a:prstGeom prst="ellipse">
              <a:avLst/>
            </a:prstGeom>
            <a:gradFill flip="none" rotWithShape="1">
              <a:gsLst>
                <a:gs pos="0">
                  <a:srgbClr val="C5C5C5"/>
                </a:gs>
                <a:gs pos="50000">
                  <a:srgbClr val="EAEAEA"/>
                </a:gs>
                <a:gs pos="100000">
                  <a:srgbClr val="C5C5C5"/>
                </a:gs>
              </a:gsLst>
              <a:lin ang="0" scaled="1"/>
              <a:tileRect/>
            </a:gradFill>
            <a:ln w="25400" cap="flat" cmpd="sng" algn="ctr">
              <a:solidFill>
                <a:srgbClr val="D7D7D7"/>
              </a:solidFill>
              <a:prstDash val="solid"/>
            </a:ln>
            <a:effectLst/>
            <a:sp3d extrusionH="228600"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871961" y="2288196"/>
            <a:ext cx="1236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常用的包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120073-7740-CC47-AA70-918F922C25FE}"/>
              </a:ext>
            </a:extLst>
          </p:cNvPr>
          <p:cNvSpPr txBox="1"/>
          <p:nvPr/>
        </p:nvSpPr>
        <p:spPr>
          <a:xfrm>
            <a:off x="146912" y="382226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Java</a:t>
            </a:r>
            <a:r>
              <a:rPr lang="zh-CN" altLang="en-US" dirty="0">
                <a:latin typeface="+mn-ea"/>
                <a:ea typeface="+mn-ea"/>
              </a:rPr>
              <a:t>基础库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68022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395536" y="6275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+mn-ea"/>
                <a:ea typeface="+mn-ea"/>
              </a:rPr>
              <a:t>包的使用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B89B78-A39C-A247-9722-69D14D6B524D}"/>
              </a:ext>
            </a:extLst>
          </p:cNvPr>
          <p:cNvSpPr txBox="1"/>
          <p:nvPr/>
        </p:nvSpPr>
        <p:spPr>
          <a:xfrm>
            <a:off x="827584" y="1347614"/>
            <a:ext cx="6070893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Java </a:t>
            </a:r>
            <a:r>
              <a:rPr lang="zh-CN" altLang="en-US" dirty="0">
                <a:latin typeface="+mn-ea"/>
                <a:ea typeface="+mn-ea"/>
              </a:rPr>
              <a:t>中引用一个类有两种方式：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使用全称：包名</a:t>
            </a:r>
            <a:r>
              <a:rPr lang="en-US" altLang="zh-CN" dirty="0">
                <a:latin typeface="+mn-ea"/>
                <a:ea typeface="+mn-ea"/>
              </a:rPr>
              <a:t>.</a:t>
            </a:r>
            <a:r>
              <a:rPr lang="zh-CN" altLang="en-US" dirty="0">
                <a:latin typeface="+mn-ea"/>
                <a:ea typeface="+mn-ea"/>
              </a:rPr>
              <a:t>类名；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sz="1800" dirty="0">
                <a:latin typeface="+mn-ea"/>
                <a:ea typeface="+mn-ea"/>
              </a:rPr>
              <a:t> </a:t>
            </a:r>
            <a:r>
              <a:rPr lang="en-US" altLang="zh-CN" sz="1800" dirty="0">
                <a:latin typeface="+mn-ea"/>
                <a:ea typeface="+mn-ea"/>
              </a:rPr>
              <a:t>   </a:t>
            </a:r>
            <a:r>
              <a:rPr lang="en-US" altLang="zh-CN" sz="1800" dirty="0" err="1">
                <a:latin typeface="+mn-ea"/>
                <a:ea typeface="+mn-ea"/>
              </a:rPr>
              <a:t>java.time.LocalDate</a:t>
            </a:r>
            <a:r>
              <a:rPr lang="en-US" altLang="zh-CN" sz="1800" dirty="0">
                <a:latin typeface="+mn-ea"/>
                <a:ea typeface="+mn-ea"/>
              </a:rPr>
              <a:t> dd= </a:t>
            </a:r>
            <a:r>
              <a:rPr lang="en-US" altLang="zh-CN" sz="1800" dirty="0" err="1">
                <a:latin typeface="+mn-ea"/>
                <a:ea typeface="+mn-ea"/>
              </a:rPr>
              <a:t>java.time.LocalDate.now</a:t>
            </a:r>
            <a:r>
              <a:rPr lang="en-US" altLang="zh-CN" sz="1800" dirty="0">
                <a:latin typeface="+mn-ea"/>
                <a:ea typeface="+mn-ea"/>
              </a:rPr>
              <a:t>();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提前导入包，使用类名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en-US" altLang="zh-CN" sz="1800" dirty="0">
                <a:latin typeface="+mn-ea"/>
                <a:ea typeface="+mn-ea"/>
              </a:rPr>
              <a:t>import </a:t>
            </a:r>
            <a:r>
              <a:rPr lang="en-US" altLang="zh-CN" sz="1800" dirty="0" err="1">
                <a:latin typeface="+mn-ea"/>
                <a:ea typeface="+mn-ea"/>
              </a:rPr>
              <a:t>java.time</a:t>
            </a:r>
            <a:r>
              <a:rPr lang="en-US" altLang="zh-CN" sz="1800" dirty="0">
                <a:latin typeface="+mn-ea"/>
                <a:ea typeface="+mn-ea"/>
              </a:rPr>
              <a:t>.*; // import </a:t>
            </a:r>
            <a:r>
              <a:rPr lang="en-US" altLang="zh-CN" sz="1800" dirty="0" err="1">
                <a:latin typeface="+mn-ea"/>
                <a:ea typeface="+mn-ea"/>
              </a:rPr>
              <a:t>java.time.LocalDate</a:t>
            </a:r>
            <a:r>
              <a:rPr lang="en-US" altLang="zh-CN" sz="1800" dirty="0">
                <a:latin typeface="+mn-ea"/>
                <a:ea typeface="+mn-ea"/>
              </a:rPr>
              <a:t>;</a:t>
            </a:r>
          </a:p>
          <a:p>
            <a:pPr lvl="1"/>
            <a:r>
              <a:rPr lang="en-US" altLang="zh-CN" sz="1800" dirty="0">
                <a:latin typeface="+mn-ea"/>
                <a:ea typeface="+mn-ea"/>
              </a:rPr>
              <a:t>….</a:t>
            </a:r>
          </a:p>
          <a:p>
            <a:pPr lvl="1"/>
            <a:r>
              <a:rPr lang="en-US" altLang="zh-CN" sz="1800" dirty="0" err="1">
                <a:latin typeface="+mn-ea"/>
                <a:ea typeface="+mn-ea"/>
              </a:rPr>
              <a:t>LocalDate</a:t>
            </a:r>
            <a:r>
              <a:rPr lang="en-US" altLang="zh-CN" sz="1800" dirty="0">
                <a:latin typeface="+mn-ea"/>
                <a:ea typeface="+mn-ea"/>
              </a:rPr>
              <a:t> dd=</a:t>
            </a:r>
            <a:r>
              <a:rPr lang="en-US" altLang="zh-CN" sz="1800" dirty="0" err="1">
                <a:latin typeface="+mn-ea"/>
                <a:ea typeface="+mn-ea"/>
              </a:rPr>
              <a:t>LocalDate.now</a:t>
            </a:r>
            <a:r>
              <a:rPr lang="en-US" altLang="zh-CN" sz="1800" dirty="0">
                <a:latin typeface="+mn-ea"/>
                <a:ea typeface="+mn-ea"/>
              </a:rPr>
              <a:t>();</a:t>
            </a:r>
          </a:p>
          <a:p>
            <a:pPr lvl="1"/>
            <a:r>
              <a:rPr lang="en-US" altLang="zh-CN" sz="1800" dirty="0">
                <a:latin typeface="+mn-ea"/>
                <a:ea typeface="+mn-ea"/>
              </a:rPr>
              <a:t>….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CDCD42-C421-F72B-7487-5B7542897ACA}"/>
              </a:ext>
            </a:extLst>
          </p:cNvPr>
          <p:cNvSpPr txBox="1"/>
          <p:nvPr/>
        </p:nvSpPr>
        <p:spPr>
          <a:xfrm>
            <a:off x="7236296" y="3003798"/>
            <a:ext cx="1512168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*</a:t>
            </a:r>
            <a:r>
              <a:rPr kumimoji="1" lang="zh-CN" altLang="en-US" dirty="0"/>
              <a:t>通配符，代表全部</a:t>
            </a:r>
          </a:p>
        </p:txBody>
      </p:sp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id="{4208C81D-52BD-CED1-2DA5-0E64C0A10F0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rot="10800000" flipV="1">
            <a:off x="3347864" y="3419296"/>
            <a:ext cx="3888432" cy="448555"/>
          </a:xfrm>
          <a:prstGeom prst="curvedConnector3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18384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179512" y="76536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不导入，使用全名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B89B78-A39C-A247-9722-69D14D6B524D}"/>
              </a:ext>
            </a:extLst>
          </p:cNvPr>
          <p:cNvSpPr txBox="1"/>
          <p:nvPr/>
        </p:nvSpPr>
        <p:spPr>
          <a:xfrm>
            <a:off x="282203" y="1347614"/>
            <a:ext cx="857959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public class </a:t>
            </a:r>
            <a:r>
              <a:rPr lang="en-US" altLang="zh-CN" dirty="0" err="1">
                <a:latin typeface="+mn-ea"/>
                <a:ea typeface="+mn-ea"/>
              </a:rPr>
              <a:t>PackageTest</a:t>
            </a:r>
            <a:r>
              <a:rPr lang="en-US" altLang="zh-CN" dirty="0">
                <a:latin typeface="+mn-ea"/>
                <a:ea typeface="+mn-ea"/>
              </a:rPr>
              <a:t> {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public static void main(String[] </a:t>
            </a:r>
            <a:r>
              <a:rPr lang="en-US" altLang="zh-CN" dirty="0" err="1">
                <a:latin typeface="+mn-ea"/>
                <a:ea typeface="+mn-ea"/>
              </a:rPr>
              <a:t>args</a:t>
            </a:r>
            <a:r>
              <a:rPr lang="en-US" altLang="zh-CN" dirty="0">
                <a:latin typeface="+mn-ea"/>
                <a:ea typeface="+mn-ea"/>
              </a:rPr>
              <a:t>) {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     </a:t>
            </a:r>
            <a:r>
              <a:rPr lang="en-US" altLang="zh-CN" dirty="0" err="1">
                <a:latin typeface="+mn-ea"/>
              </a:rPr>
              <a:t>java.time.</a:t>
            </a:r>
            <a:r>
              <a:rPr lang="en-US" altLang="zh-CN" dirty="0" err="1">
                <a:latin typeface="+mn-ea"/>
                <a:ea typeface="+mn-ea"/>
              </a:rPr>
              <a:t>LocalDate</a:t>
            </a:r>
            <a:r>
              <a:rPr lang="en-US" altLang="zh-CN" dirty="0">
                <a:latin typeface="+mn-ea"/>
                <a:ea typeface="+mn-ea"/>
              </a:rPr>
              <a:t> dd=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java.time.</a:t>
            </a:r>
            <a:r>
              <a:rPr lang="en-US" altLang="zh-CN" dirty="0" err="1">
                <a:latin typeface="+mn-ea"/>
                <a:ea typeface="+mn-ea"/>
              </a:rPr>
              <a:t>LocalDate.now</a:t>
            </a:r>
            <a:r>
              <a:rPr lang="en-US" altLang="zh-CN" dirty="0">
                <a:latin typeface="+mn-ea"/>
                <a:ea typeface="+mn-ea"/>
              </a:rPr>
              <a:t>();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     </a:t>
            </a:r>
            <a:r>
              <a:rPr lang="en-US" altLang="zh-CN" dirty="0" err="1">
                <a:latin typeface="+mn-ea"/>
                <a:ea typeface="+mn-ea"/>
              </a:rPr>
              <a:t>System.out.println</a:t>
            </a:r>
            <a:r>
              <a:rPr lang="en-US" altLang="zh-CN" dirty="0">
                <a:latin typeface="+mn-ea"/>
                <a:ea typeface="+mn-ea"/>
              </a:rPr>
              <a:t>(dd);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}</a:t>
            </a:r>
          </a:p>
          <a:p>
            <a:r>
              <a:rPr lang="en-US" altLang="zh-CN" dirty="0">
                <a:latin typeface="+mn-ea"/>
                <a:ea typeface="+mn-ea"/>
              </a:rPr>
              <a:t>}</a:t>
            </a:r>
          </a:p>
          <a:p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2FC93D-8934-32B8-FB69-5FE30B433FBE}"/>
              </a:ext>
            </a:extLst>
          </p:cNvPr>
          <p:cNvSpPr txBox="1"/>
          <p:nvPr/>
        </p:nvSpPr>
        <p:spPr>
          <a:xfrm>
            <a:off x="6300192" y="3723878"/>
            <a:ext cx="80021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冗长</a:t>
            </a:r>
          </a:p>
        </p:txBody>
      </p:sp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id="{E931DAB7-2AF9-4DE0-9A9C-D27835484E0F}"/>
              </a:ext>
            </a:extLst>
          </p:cNvPr>
          <p:cNvCxnSpPr/>
          <p:nvPr/>
        </p:nvCxnSpPr>
        <p:spPr bwMode="auto">
          <a:xfrm rot="16200000" flipV="1">
            <a:off x="5369751" y="3009461"/>
            <a:ext cx="1068794" cy="79208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5853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395536" y="62753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类文件中导入包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B89B78-A39C-A247-9722-69D14D6B524D}"/>
              </a:ext>
            </a:extLst>
          </p:cNvPr>
          <p:cNvSpPr txBox="1"/>
          <p:nvPr/>
        </p:nvSpPr>
        <p:spPr>
          <a:xfrm>
            <a:off x="683568" y="1347614"/>
            <a:ext cx="6150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import </a:t>
            </a:r>
            <a:r>
              <a:rPr lang="en-US" altLang="zh-CN" dirty="0" err="1">
                <a:latin typeface="+mn-ea"/>
                <a:ea typeface="+mn-ea"/>
              </a:rPr>
              <a:t>java.time</a:t>
            </a:r>
            <a:r>
              <a:rPr lang="en-US" altLang="zh-CN" dirty="0">
                <a:latin typeface="+mn-ea"/>
                <a:ea typeface="+mn-ea"/>
              </a:rPr>
              <a:t>.*;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//</a:t>
            </a:r>
            <a:r>
              <a:rPr lang="zh-CN" altLang="en-US" dirty="0">
                <a:latin typeface="+mn-ea"/>
                <a:ea typeface="+mn-ea"/>
              </a:rPr>
              <a:t>类声明之前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public class </a:t>
            </a:r>
            <a:r>
              <a:rPr lang="en-US" altLang="zh-CN" dirty="0" err="1">
                <a:latin typeface="+mn-ea"/>
                <a:ea typeface="+mn-ea"/>
              </a:rPr>
              <a:t>PackageTest</a:t>
            </a:r>
            <a:r>
              <a:rPr lang="en-US" altLang="zh-CN" dirty="0">
                <a:latin typeface="+mn-ea"/>
                <a:ea typeface="+mn-ea"/>
              </a:rPr>
              <a:t> {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public static void main(String[] </a:t>
            </a:r>
            <a:r>
              <a:rPr lang="en-US" altLang="zh-CN" dirty="0" err="1">
                <a:latin typeface="+mn-ea"/>
                <a:ea typeface="+mn-ea"/>
              </a:rPr>
              <a:t>args</a:t>
            </a:r>
            <a:r>
              <a:rPr lang="en-US" altLang="zh-CN" dirty="0">
                <a:latin typeface="+mn-ea"/>
                <a:ea typeface="+mn-ea"/>
              </a:rPr>
              <a:t>) {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     </a:t>
            </a:r>
            <a:r>
              <a:rPr lang="en-US" altLang="zh-CN" dirty="0" err="1">
                <a:latin typeface="+mn-ea"/>
                <a:ea typeface="+mn-ea"/>
              </a:rPr>
              <a:t>LocalDate</a:t>
            </a:r>
            <a:r>
              <a:rPr lang="en-US" altLang="zh-CN" dirty="0">
                <a:latin typeface="+mn-ea"/>
                <a:ea typeface="+mn-ea"/>
              </a:rPr>
              <a:t> dd=</a:t>
            </a:r>
            <a:r>
              <a:rPr lang="en-US" altLang="zh-CN" dirty="0" err="1">
                <a:latin typeface="+mn-ea"/>
                <a:ea typeface="+mn-ea"/>
              </a:rPr>
              <a:t>LocalDate.now</a:t>
            </a:r>
            <a:r>
              <a:rPr lang="en-US" altLang="zh-CN" dirty="0">
                <a:latin typeface="+mn-ea"/>
                <a:ea typeface="+mn-ea"/>
              </a:rPr>
              <a:t>();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     </a:t>
            </a:r>
            <a:r>
              <a:rPr lang="en-US" altLang="zh-CN" dirty="0" err="1">
                <a:latin typeface="+mn-ea"/>
                <a:ea typeface="+mn-ea"/>
              </a:rPr>
              <a:t>System.out.println</a:t>
            </a:r>
            <a:r>
              <a:rPr lang="en-US" altLang="zh-CN" dirty="0">
                <a:latin typeface="+mn-ea"/>
                <a:ea typeface="+mn-ea"/>
              </a:rPr>
              <a:t>(dd);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}</a:t>
            </a:r>
          </a:p>
          <a:p>
            <a:r>
              <a:rPr lang="en-US" altLang="zh-CN" dirty="0">
                <a:latin typeface="+mn-ea"/>
                <a:ea typeface="+mn-ea"/>
              </a:rPr>
              <a:t>}</a:t>
            </a:r>
          </a:p>
          <a:p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2901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296444" y="3505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将类组织成包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B89B78-A39C-A247-9722-69D14D6B524D}"/>
              </a:ext>
            </a:extLst>
          </p:cNvPr>
          <p:cNvSpPr txBox="1"/>
          <p:nvPr/>
        </p:nvSpPr>
        <p:spPr>
          <a:xfrm>
            <a:off x="251520" y="2355726"/>
            <a:ext cx="3960440" cy="267765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package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packageName</a:t>
            </a:r>
            <a:r>
              <a:rPr lang="en-US" altLang="zh-CN" dirty="0">
                <a:latin typeface="+mn-ea"/>
                <a:ea typeface="+mn-ea"/>
              </a:rPr>
              <a:t>;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public class A{</a:t>
            </a:r>
          </a:p>
          <a:p>
            <a:r>
              <a:rPr lang="en-US" altLang="zh-CN" dirty="0">
                <a:latin typeface="+mn-ea"/>
                <a:ea typeface="+mn-ea"/>
              </a:rPr>
              <a:t>……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}</a:t>
            </a:r>
          </a:p>
          <a:p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E1D412-8EB9-F54F-BA24-9964A963A9B3}"/>
              </a:ext>
            </a:extLst>
          </p:cNvPr>
          <p:cNvSpPr txBox="1"/>
          <p:nvPr/>
        </p:nvSpPr>
        <p:spPr>
          <a:xfrm>
            <a:off x="273774" y="1115350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在类定义前，指定包名</a:t>
            </a:r>
            <a:r>
              <a:rPr lang="en-US" altLang="zh-CN" dirty="0">
                <a:latin typeface="+mn-ea"/>
                <a:ea typeface="+mn-ea"/>
              </a:rPr>
              <a:t>.</a:t>
            </a:r>
          </a:p>
          <a:p>
            <a:r>
              <a:rPr lang="zh-CN" altLang="en-US" dirty="0">
                <a:latin typeface="+mn-ea"/>
                <a:ea typeface="+mn-ea"/>
              </a:rPr>
              <a:t>语法：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6774067-4962-46CD-B339-D9F1DEC31737}"/>
              </a:ext>
            </a:extLst>
          </p:cNvPr>
          <p:cNvSpPr/>
          <p:nvPr/>
        </p:nvSpPr>
        <p:spPr bwMode="auto">
          <a:xfrm>
            <a:off x="5642992" y="786579"/>
            <a:ext cx="3240360" cy="97046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latin typeface="+mn-ea"/>
                <a:ea typeface="+mn-ea"/>
              </a:rPr>
              <a:t>package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F2C16D-B1DF-217D-085D-C3A7A62EF966}"/>
              </a:ext>
            </a:extLst>
          </p:cNvPr>
          <p:cNvSpPr/>
          <p:nvPr/>
        </p:nvSpPr>
        <p:spPr bwMode="auto">
          <a:xfrm>
            <a:off x="6720900" y="1204631"/>
            <a:ext cx="360040" cy="41549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1A935-215B-6701-AE56-411F8373FD5B}"/>
              </a:ext>
            </a:extLst>
          </p:cNvPr>
          <p:cNvSpPr txBox="1"/>
          <p:nvPr/>
        </p:nvSpPr>
        <p:spPr>
          <a:xfrm>
            <a:off x="4431807" y="2322627"/>
            <a:ext cx="4356484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package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packageName</a:t>
            </a:r>
            <a:r>
              <a:rPr lang="en-US" altLang="zh-CN" dirty="0">
                <a:latin typeface="+mn-ea"/>
                <a:ea typeface="+mn-ea"/>
              </a:rPr>
              <a:t>;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public class B{</a:t>
            </a:r>
          </a:p>
          <a:p>
            <a:r>
              <a:rPr lang="en-US" altLang="zh-CN" dirty="0">
                <a:latin typeface="+mn-ea"/>
                <a:ea typeface="+mn-ea"/>
              </a:rPr>
              <a:t>……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}</a:t>
            </a:r>
          </a:p>
          <a:p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1A40D6-9641-8D46-73B1-F4CC828E63A6}"/>
              </a:ext>
            </a:extLst>
          </p:cNvPr>
          <p:cNvSpPr/>
          <p:nvPr/>
        </p:nvSpPr>
        <p:spPr bwMode="auto">
          <a:xfrm>
            <a:off x="7622106" y="1203598"/>
            <a:ext cx="360040" cy="41549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B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325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395536" y="6275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包命名规范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E1D412-8EB9-F54F-BA24-9964A963A9B3}"/>
              </a:ext>
            </a:extLst>
          </p:cNvPr>
          <p:cNvSpPr txBox="1"/>
          <p:nvPr/>
        </p:nvSpPr>
        <p:spPr>
          <a:xfrm>
            <a:off x="755576" y="1491630"/>
            <a:ext cx="669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层次化命名：</a:t>
            </a:r>
            <a:r>
              <a:rPr kumimoji="1" lang="en-US" altLang="zh-CN" dirty="0" err="1">
                <a:latin typeface="+mn-ea"/>
                <a:ea typeface="+mn-ea"/>
              </a:rPr>
              <a:t>xxx.yyyy.zzz</a:t>
            </a:r>
            <a:r>
              <a:rPr kumimoji="1" lang="en-US" altLang="zh-CN" dirty="0">
                <a:latin typeface="+mn-ea"/>
                <a:ea typeface="+mn-ea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全部小写：</a:t>
            </a:r>
            <a:r>
              <a:rPr lang="en-US" altLang="zh-CN" dirty="0" err="1">
                <a:latin typeface="+mn-ea"/>
                <a:ea typeface="+mn-ea"/>
              </a:rPr>
              <a:t>java.time</a:t>
            </a:r>
            <a:r>
              <a:rPr lang="en-US" altLang="zh-CN" dirty="0">
                <a:latin typeface="+mn-ea"/>
                <a:ea typeface="+mn-ea"/>
              </a:rPr>
              <a:t>; </a:t>
            </a:r>
            <a:r>
              <a:rPr lang="zh-CN" altLang="en-US" dirty="0">
                <a:latin typeface="+mn-ea"/>
                <a:ea typeface="+mn-ea"/>
              </a:rPr>
              <a:t>  </a:t>
            </a:r>
            <a:r>
              <a:rPr lang="en-US" altLang="zh-CN" dirty="0" err="1">
                <a:latin typeface="+mn-ea"/>
                <a:ea typeface="+mn-ea"/>
              </a:rPr>
              <a:t>java.lang</a:t>
            </a:r>
            <a:r>
              <a:rPr lang="en-US" altLang="zh-CN" dirty="0">
                <a:latin typeface="+mn-ea"/>
                <a:ea typeface="+mn-ea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采用有意义的单词  </a:t>
            </a:r>
            <a:r>
              <a:rPr kumimoji="1" lang="en-US" altLang="zh-CN" dirty="0">
                <a:latin typeface="+mn-ea"/>
                <a:ea typeface="+mn-ea"/>
              </a:rPr>
              <a:t>java,  time</a:t>
            </a:r>
            <a:r>
              <a:rPr lang="en-US" altLang="zh-CN" dirty="0">
                <a:latin typeface="+mn-ea"/>
                <a:ea typeface="+mn-ea"/>
              </a:rPr>
              <a:t>, math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en-US" altLang="zh-CN" dirty="0">
                <a:latin typeface="+mn-ea"/>
                <a:ea typeface="+mn-ea"/>
              </a:rPr>
              <a:t>…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234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395536" y="6275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包命名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E1D412-8EB9-F54F-BA24-9964A963A9B3}"/>
              </a:ext>
            </a:extLst>
          </p:cNvPr>
          <p:cNvSpPr txBox="1"/>
          <p:nvPr/>
        </p:nvSpPr>
        <p:spPr>
          <a:xfrm>
            <a:off x="395536" y="2120251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+mn-ea"/>
                <a:ea typeface="+mn-ea"/>
              </a:rPr>
              <a:t>package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ynu.course.javaoop</a:t>
            </a:r>
            <a:r>
              <a:rPr lang="en-US" altLang="zh-CN" sz="1600" dirty="0">
                <a:latin typeface="+mn-ea"/>
                <a:ea typeface="+mn-ea"/>
              </a:rPr>
              <a:t>;</a:t>
            </a: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en-US" altLang="zh-CN" sz="1600" b="1" dirty="0">
                <a:latin typeface="+mn-ea"/>
                <a:ea typeface="+mn-ea"/>
              </a:rPr>
              <a:t>public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b="1" dirty="0">
                <a:latin typeface="+mn-ea"/>
                <a:ea typeface="+mn-ea"/>
              </a:rPr>
              <a:t>class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ElectricOven</a:t>
            </a:r>
            <a:r>
              <a:rPr lang="en-US" altLang="zh-CN" sz="1600" dirty="0">
                <a:latin typeface="+mn-ea"/>
                <a:ea typeface="+mn-ea"/>
              </a:rPr>
              <a:t> {</a:t>
            </a:r>
          </a:p>
          <a:p>
            <a:r>
              <a:rPr lang="en-US" altLang="zh-CN" sz="1600" dirty="0">
                <a:latin typeface="+mn-ea"/>
                <a:ea typeface="+mn-ea"/>
              </a:rPr>
              <a:t>    …</a:t>
            </a:r>
          </a:p>
          <a:p>
            <a:r>
              <a:rPr kumimoji="1" lang="en-US" altLang="zh-CN" sz="1600" dirty="0">
                <a:latin typeface="+mn-ea"/>
                <a:ea typeface="+mn-ea"/>
              </a:rPr>
              <a:t>}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7C69A9-4C3A-7F4E-A4AD-D15B949E42C5}"/>
              </a:ext>
            </a:extLst>
          </p:cNvPr>
          <p:cNvSpPr txBox="1"/>
          <p:nvPr/>
        </p:nvSpPr>
        <p:spPr>
          <a:xfrm>
            <a:off x="4582657" y="1396976"/>
            <a:ext cx="4176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package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ynu.course.javaoop</a:t>
            </a:r>
            <a:r>
              <a:rPr lang="en-US" altLang="zh-CN" sz="1400" dirty="0">
                <a:latin typeface="+mn-ea"/>
                <a:ea typeface="+mn-ea"/>
              </a:rPr>
              <a:t>;</a:t>
            </a: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MideaOven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extends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{</a:t>
            </a:r>
          </a:p>
          <a:p>
            <a:r>
              <a:rPr lang="en-US" altLang="zh-CN" sz="1400" dirty="0">
                <a:latin typeface="+mn-ea"/>
                <a:ea typeface="+mn-ea"/>
              </a:rPr>
              <a:t>    …</a:t>
            </a:r>
          </a:p>
          <a:p>
            <a:r>
              <a:rPr kumimoji="1" lang="en-US" altLang="zh-CN" sz="1400" dirty="0">
                <a:latin typeface="+mn-ea"/>
                <a:ea typeface="+mn-ea"/>
              </a:rPr>
              <a:t>}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B6FB2F-9500-454F-ACFF-DF3826F457DE}"/>
              </a:ext>
            </a:extLst>
          </p:cNvPr>
          <p:cNvSpPr txBox="1"/>
          <p:nvPr/>
        </p:nvSpPr>
        <p:spPr>
          <a:xfrm>
            <a:off x="4582657" y="3219822"/>
            <a:ext cx="4176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+mn-ea"/>
                <a:ea typeface="+mn-ea"/>
              </a:rPr>
              <a:t>package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ynu.course.javaoop</a:t>
            </a:r>
            <a:r>
              <a:rPr lang="en-US" altLang="zh-CN" sz="1400" dirty="0">
                <a:latin typeface="+mn-ea"/>
                <a:ea typeface="+mn-ea"/>
              </a:rPr>
              <a:t>;</a:t>
            </a: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b="1" dirty="0">
                <a:latin typeface="+mn-ea"/>
                <a:ea typeface="+mn-ea"/>
              </a:rPr>
              <a:t>public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class </a:t>
            </a:r>
            <a:r>
              <a:rPr lang="en-US" altLang="zh-CN" sz="1400" dirty="0" err="1">
                <a:latin typeface="+mn-ea"/>
                <a:ea typeface="+mn-ea"/>
              </a:rPr>
              <a:t>GreeOven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b="1" dirty="0">
                <a:latin typeface="+mn-ea"/>
                <a:ea typeface="+mn-ea"/>
              </a:rPr>
              <a:t>extends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ElectricOven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{</a:t>
            </a:r>
          </a:p>
          <a:p>
            <a:r>
              <a:rPr lang="en-US" altLang="zh-CN" sz="1400" dirty="0">
                <a:latin typeface="+mn-ea"/>
                <a:ea typeface="+mn-ea"/>
              </a:rPr>
              <a:t>    …</a:t>
            </a:r>
          </a:p>
          <a:p>
            <a:r>
              <a:rPr kumimoji="1" lang="en-US" altLang="zh-CN" sz="1400" dirty="0">
                <a:latin typeface="+mn-ea"/>
                <a:ea typeface="+mn-ea"/>
              </a:rPr>
              <a:t>}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6437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395536" y="62753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类文件的物理组织返回式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375B2C-0520-D04E-8C95-6EC08619C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07654"/>
            <a:ext cx="4155355" cy="2500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E75BF2-D613-7E49-B5FF-7AE078834441}"/>
              </a:ext>
            </a:extLst>
          </p:cNvPr>
          <p:cNvSpPr txBox="1"/>
          <p:nvPr/>
        </p:nvSpPr>
        <p:spPr>
          <a:xfrm>
            <a:off x="539552" y="1707654"/>
            <a:ext cx="31683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包名的层次结构与文件夹层次结构对应：</a:t>
            </a:r>
            <a:endParaRPr kumimoji="1" lang="en-US" altLang="zh-CN" dirty="0">
              <a:latin typeface="+mn-ea"/>
              <a:ea typeface="+mn-ea"/>
            </a:endParaRPr>
          </a:p>
          <a:p>
            <a:endParaRPr lang="en-US" altLang="zh-CN" sz="1800" dirty="0">
              <a:latin typeface="+mn-ea"/>
              <a:ea typeface="+mn-ea"/>
            </a:endParaRPr>
          </a:p>
          <a:p>
            <a:r>
              <a:rPr lang="en-US" altLang="zh-CN" sz="1600" dirty="0">
                <a:latin typeface="+mn-ea"/>
                <a:ea typeface="+mn-ea"/>
              </a:rPr>
              <a:t>package </a:t>
            </a:r>
            <a:r>
              <a:rPr lang="en-US" altLang="zh-CN" sz="1600" dirty="0" err="1">
                <a:latin typeface="+mn-ea"/>
                <a:ea typeface="+mn-ea"/>
              </a:rPr>
              <a:t>ynu.course.javaoop</a:t>
            </a:r>
            <a:r>
              <a:rPr lang="en-US" altLang="zh-CN" sz="1600" dirty="0">
                <a:latin typeface="+mn-ea"/>
                <a:ea typeface="+mn-ea"/>
              </a:rPr>
              <a:t>;</a:t>
            </a:r>
          </a:p>
          <a:p>
            <a:r>
              <a:rPr lang="en-US" altLang="zh-CN" sz="1600" dirty="0">
                <a:latin typeface="+mn-ea"/>
                <a:ea typeface="+mn-ea"/>
              </a:rPr>
              <a:t>public class </a:t>
            </a:r>
            <a:r>
              <a:rPr lang="en-US" altLang="zh-CN" sz="1600" dirty="0" err="1">
                <a:latin typeface="+mn-ea"/>
                <a:ea typeface="+mn-ea"/>
              </a:rPr>
              <a:t>ElectricOven</a:t>
            </a:r>
            <a:r>
              <a:rPr lang="en-US" altLang="zh-CN" sz="1600" dirty="0">
                <a:latin typeface="+mn-ea"/>
                <a:ea typeface="+mn-ea"/>
              </a:rPr>
              <a:t> {</a:t>
            </a:r>
          </a:p>
          <a:p>
            <a:r>
              <a:rPr lang="en-US" altLang="zh-CN" sz="1600" dirty="0">
                <a:latin typeface="+mn-ea"/>
                <a:ea typeface="+mn-ea"/>
              </a:rPr>
              <a:t>..</a:t>
            </a:r>
          </a:p>
          <a:p>
            <a:r>
              <a:rPr lang="en-US" altLang="zh-CN" sz="1600" dirty="0">
                <a:latin typeface="+mn-ea"/>
                <a:ea typeface="+mn-ea"/>
              </a:rPr>
              <a:t>}</a:t>
            </a:r>
          </a:p>
          <a:p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632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04367" y="387559"/>
            <a:ext cx="83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Helvetica" pitchFamily="2" charset="0"/>
              </a:rPr>
              <a:t>一个</a:t>
            </a:r>
            <a:r>
              <a:rPr lang="en-US" altLang="zh-CN" sz="2400" dirty="0" err="1">
                <a:latin typeface="Helvetica" pitchFamily="2" charset="0"/>
              </a:rPr>
              <a:t>ChildClass</a:t>
            </a:r>
            <a:r>
              <a:rPr lang="zh-CN" altLang="en-US" sz="2400" dirty="0">
                <a:latin typeface="Helvetica" pitchFamily="2" charset="0"/>
              </a:rPr>
              <a:t>类对象也是一个</a:t>
            </a:r>
            <a:r>
              <a:rPr lang="en-US" altLang="zh-CN" sz="2400" dirty="0" err="1">
                <a:latin typeface="Helvetica" pitchFamily="2" charset="0"/>
              </a:rPr>
              <a:t>ParentClass</a:t>
            </a:r>
            <a:r>
              <a:rPr lang="zh-CN" altLang="en-US" sz="2400" dirty="0">
                <a:latin typeface="Helvetica" pitchFamily="2" charset="0"/>
              </a:rPr>
              <a:t>类对象</a:t>
            </a:r>
            <a:r>
              <a:rPr lang="en-US" altLang="zh-CN" sz="2400" dirty="0">
                <a:latin typeface="Helvetica" pitchFamily="2" charset="0"/>
              </a:rPr>
              <a:t>(is a)</a:t>
            </a:r>
            <a:r>
              <a:rPr lang="zh-CN" altLang="en-US" sz="2400" dirty="0">
                <a:latin typeface="Helvetica" pitchFamily="2" charset="0"/>
              </a:rPr>
              <a:t>。</a:t>
            </a:r>
            <a:endParaRPr lang="en-US" altLang="zh-CN" sz="2400" dirty="0">
              <a:latin typeface="Helvetica" pitchFamily="2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D002627-384F-1A41-B85E-2FACF2E8821B}"/>
              </a:ext>
            </a:extLst>
          </p:cNvPr>
          <p:cNvGrpSpPr/>
          <p:nvPr/>
        </p:nvGrpSpPr>
        <p:grpSpPr>
          <a:xfrm>
            <a:off x="2563510" y="1671650"/>
            <a:ext cx="1080120" cy="1800200"/>
            <a:chOff x="3493140" y="2571750"/>
            <a:chExt cx="1080120" cy="1800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91CA9A4-02F5-5240-BCA1-2EAB9C8F2916}"/>
                </a:ext>
              </a:extLst>
            </p:cNvPr>
            <p:cNvSpPr/>
            <p:nvPr/>
          </p:nvSpPr>
          <p:spPr bwMode="auto">
            <a:xfrm>
              <a:off x="3493140" y="2571750"/>
              <a:ext cx="1080120" cy="12601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宋体" pitchFamily="2" charset="-122"/>
                </a:rPr>
                <a:t>parent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原有</a:t>
              </a: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80B8EF-8CE1-A840-A6A1-FBFD5C5561DC}"/>
                </a:ext>
              </a:extLst>
            </p:cNvPr>
            <p:cNvSpPr/>
            <p:nvPr/>
          </p:nvSpPr>
          <p:spPr bwMode="auto">
            <a:xfrm>
              <a:off x="3493140" y="3831890"/>
              <a:ext cx="1080120" cy="540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Child</a:t>
              </a:r>
              <a:r>
                <a:rPr kumimoji="1" lang="zh-CN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新增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F7E2D95-B9A1-7F47-A6E0-39115FF0C9F5}"/>
              </a:ext>
            </a:extLst>
          </p:cNvPr>
          <p:cNvSpPr txBox="1"/>
          <p:nvPr/>
        </p:nvSpPr>
        <p:spPr>
          <a:xfrm>
            <a:off x="6271006" y="3201820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Child</a:t>
            </a:r>
            <a:r>
              <a:rPr lang="zh-CN" altLang="en-US" sz="2000" dirty="0">
                <a:latin typeface="Helvetica" pitchFamily="2" charset="0"/>
              </a:rPr>
              <a:t>对象</a:t>
            </a:r>
            <a:endParaRPr kumimoji="1" lang="zh-CN" altLang="en-US" sz="2000" dirty="0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1FB7099C-8BEA-87DB-EA14-942AFAEF9C71}"/>
              </a:ext>
            </a:extLst>
          </p:cNvPr>
          <p:cNvSpPr/>
          <p:nvPr/>
        </p:nvSpPr>
        <p:spPr bwMode="auto">
          <a:xfrm rot="5400000">
            <a:off x="4039674" y="1337810"/>
            <a:ext cx="1800200" cy="2467880"/>
          </a:xfrm>
          <a:prstGeom prst="triangle">
            <a:avLst>
              <a:gd name="adj" fmla="val 92232"/>
            </a:avLst>
          </a:prstGeom>
          <a:solidFill>
            <a:srgbClr val="0070C0">
              <a:alpha val="7843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F3F0F1E6-82D3-6F71-AB24-08B3AE1EFA07}"/>
              </a:ext>
            </a:extLst>
          </p:cNvPr>
          <p:cNvSpPr/>
          <p:nvPr/>
        </p:nvSpPr>
        <p:spPr bwMode="auto">
          <a:xfrm rot="5400000">
            <a:off x="4331341" y="1067780"/>
            <a:ext cx="1260140" cy="2467880"/>
          </a:xfrm>
          <a:prstGeom prst="triangle">
            <a:avLst>
              <a:gd name="adj" fmla="val 2273"/>
            </a:avLst>
          </a:prstGeom>
          <a:solidFill>
            <a:srgbClr val="FFFF00">
              <a:alpha val="36863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048F04-511A-5027-B1CB-21FAD475F9D3}"/>
              </a:ext>
            </a:extLst>
          </p:cNvPr>
          <p:cNvSpPr txBox="1"/>
          <p:nvPr/>
        </p:nvSpPr>
        <p:spPr>
          <a:xfrm>
            <a:off x="6186848" y="1499839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Parent</a:t>
            </a:r>
            <a:r>
              <a:rPr lang="zh-CN" altLang="en-US" sz="2000" dirty="0">
                <a:latin typeface="Helvetica" pitchFamily="2" charset="0"/>
              </a:rPr>
              <a:t>对象</a:t>
            </a:r>
            <a:endParaRPr kumimoji="1"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0FD81-B361-29EB-6929-D3D530943A52}"/>
              </a:ext>
            </a:extLst>
          </p:cNvPr>
          <p:cNvSpPr txBox="1"/>
          <p:nvPr/>
        </p:nvSpPr>
        <p:spPr>
          <a:xfrm>
            <a:off x="720080" y="234091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Helvetica" pitchFamily="2" charset="0"/>
              </a:rPr>
              <a:t>ChildClass</a:t>
            </a:r>
            <a:endParaRPr lang="zh-CN" altLang="en-US" sz="2000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666918A1-5931-FA17-C4FF-7DA597AF5040}"/>
              </a:ext>
            </a:extLst>
          </p:cNvPr>
          <p:cNvSpPr/>
          <p:nvPr/>
        </p:nvSpPr>
        <p:spPr bwMode="auto">
          <a:xfrm>
            <a:off x="2316384" y="1671650"/>
            <a:ext cx="216024" cy="1800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74307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2FC05-B834-0448-9528-8AA4CDFA6BDD}"/>
              </a:ext>
            </a:extLst>
          </p:cNvPr>
          <p:cNvSpPr txBox="1"/>
          <p:nvPr/>
        </p:nvSpPr>
        <p:spPr>
          <a:xfrm>
            <a:off x="395536" y="627534"/>
            <a:ext cx="322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CLASSPATH </a:t>
            </a:r>
            <a:r>
              <a:rPr lang="zh-CN" altLang="en-US" dirty="0">
                <a:latin typeface="+mn-ea"/>
                <a:ea typeface="+mn-ea"/>
              </a:rPr>
              <a:t>环境变量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375B2C-0520-D04E-8C95-6EC08619C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1383"/>
            <a:ext cx="4155355" cy="2500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E75BF2-D613-7E49-B5FF-7AE078834441}"/>
              </a:ext>
            </a:extLst>
          </p:cNvPr>
          <p:cNvSpPr txBox="1"/>
          <p:nvPr/>
        </p:nvSpPr>
        <p:spPr>
          <a:xfrm>
            <a:off x="395536" y="1419622"/>
            <a:ext cx="352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 CLASSPATH variable is one way to tell applications, including the JDK tools, where to look for user classes.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CC7158-71EB-DA44-8B9F-3212C6CE1EC4}"/>
              </a:ext>
            </a:extLst>
          </p:cNvPr>
          <p:cNvSpPr txBox="1"/>
          <p:nvPr/>
        </p:nvSpPr>
        <p:spPr>
          <a:xfrm>
            <a:off x="323528" y="437195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CLASSPATH=.; C:\</a:t>
            </a:r>
            <a:r>
              <a:rPr lang="en-US" altLang="zh-CN" dirty="0" err="1">
                <a:latin typeface="Courier" pitchFamily="2" charset="0"/>
              </a:rPr>
              <a:t>MyJavaClass</a:t>
            </a:r>
            <a:endParaRPr kumimoji="1" lang="zh-CN" alt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34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25007B-7FF5-C94F-BF22-B220DCBA5D9E}"/>
              </a:ext>
            </a:extLst>
          </p:cNvPr>
          <p:cNvSpPr txBox="1"/>
          <p:nvPr/>
        </p:nvSpPr>
        <p:spPr>
          <a:xfrm>
            <a:off x="1099457" y="859971"/>
            <a:ext cx="5570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作业</a:t>
            </a:r>
            <a:endParaRPr lang="en-US" altLang="zh-CN" dirty="0">
              <a:latin typeface="+mn-ea"/>
              <a:ea typeface="+mn-ea"/>
            </a:endParaRPr>
          </a:p>
          <a:p>
            <a:endParaRPr kumimoji="1"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+mn-ea"/>
                <a:ea typeface="+mn-ea"/>
              </a:rPr>
              <a:t>练习类的继承；</a:t>
            </a: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+mn-ea"/>
                <a:ea typeface="+mn-ea"/>
              </a:rPr>
              <a:t>练习子类与父类的 </a:t>
            </a:r>
            <a:r>
              <a:rPr lang="en-US" altLang="zh-CN" dirty="0">
                <a:latin typeface="+mn-ea"/>
                <a:ea typeface="+mn-ea"/>
              </a:rPr>
              <a:t>is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a</a:t>
            </a:r>
            <a:r>
              <a:rPr lang="zh-CN" altLang="en-US" dirty="0">
                <a:latin typeface="+mn-ea"/>
                <a:ea typeface="+mn-ea"/>
              </a:rPr>
              <a:t> 的关系；</a:t>
            </a: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+mn-ea"/>
                <a:ea typeface="+mn-ea"/>
              </a:rPr>
              <a:t>在子类中覆写父类方法，练习多态；</a:t>
            </a:r>
            <a:endParaRPr kumimoji="1" lang="en-US" altLang="zh-CN" dirty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kumimoji="1" lang="zh-CN" altLang="en-US" dirty="0">
                <a:latin typeface="+mn-ea"/>
                <a:ea typeface="+mn-ea"/>
              </a:rPr>
              <a:t>在上述练习中，用包组织类。</a:t>
            </a:r>
          </a:p>
        </p:txBody>
      </p:sp>
    </p:spTree>
    <p:extLst>
      <p:ext uri="{BB962C8B-B14F-4D97-AF65-F5344CB8AC3E}">
        <p14:creationId xmlns:p14="http://schemas.microsoft.com/office/powerpoint/2010/main" val="192661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3528" y="408608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成员或方法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F2E9B-1707-3C4B-9A42-B667ED570CA7}"/>
              </a:ext>
            </a:extLst>
          </p:cNvPr>
          <p:cNvSpPr txBox="1"/>
          <p:nvPr/>
        </p:nvSpPr>
        <p:spPr>
          <a:xfrm>
            <a:off x="294318" y="998611"/>
            <a:ext cx="7158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类成员或方法被 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static</a:t>
            </a:r>
            <a:r>
              <a:rPr lang="zh-CN" altLang="en-US" sz="1800" dirty="0">
                <a:latin typeface="+mn-ea"/>
                <a:ea typeface="+mn-ea"/>
              </a:rPr>
              <a:t> 关键词修饰时，称为静态成员或方法。</a:t>
            </a:r>
            <a:endParaRPr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静态</a:t>
            </a:r>
            <a:r>
              <a:rPr lang="en-US" altLang="zh-CN" sz="1800" dirty="0">
                <a:latin typeface="+mn-ea"/>
                <a:ea typeface="+mn-ea"/>
              </a:rPr>
              <a:t>(static)</a:t>
            </a:r>
            <a:r>
              <a:rPr lang="zh-CN" altLang="en-US" sz="1800" dirty="0">
                <a:latin typeface="+mn-ea"/>
                <a:ea typeface="+mn-ea"/>
              </a:rPr>
              <a:t>成员变量仅有一个副本，在该类的多个对象之间共享。</a:t>
            </a:r>
            <a:endParaRPr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静态成员或静态方法，可以通过类名访问，不需要实际创建对象。</a:t>
            </a:r>
            <a:endParaRPr lang="en-US" altLang="zh-CN" sz="1800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1E8A18-EF08-7E37-4627-704225A86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47814"/>
            <a:ext cx="4343400" cy="13716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3061124-0F5D-86D9-7EB1-FA752FF1508F}"/>
              </a:ext>
            </a:extLst>
          </p:cNvPr>
          <p:cNvSpPr/>
          <p:nvPr/>
        </p:nvSpPr>
        <p:spPr bwMode="auto">
          <a:xfrm>
            <a:off x="6426361" y="2635631"/>
            <a:ext cx="1368152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int:total</a:t>
            </a:r>
            <a:endParaRPr kumimoji="1" lang="en-US" altLang="zh-CN" sz="2400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int:myId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2BD25D-C543-E406-375D-DD1EBAA5DD0C}"/>
              </a:ext>
            </a:extLst>
          </p:cNvPr>
          <p:cNvSpPr txBox="1"/>
          <p:nvPr/>
        </p:nvSpPr>
        <p:spPr>
          <a:xfrm>
            <a:off x="7956376" y="2916981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obj1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5A9AAE-2CC3-AEE3-9193-1E2CFE9BA8A9}"/>
              </a:ext>
            </a:extLst>
          </p:cNvPr>
          <p:cNvSpPr/>
          <p:nvPr/>
        </p:nvSpPr>
        <p:spPr bwMode="auto">
          <a:xfrm>
            <a:off x="6426361" y="3833614"/>
            <a:ext cx="1368152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int:total</a:t>
            </a:r>
            <a:endParaRPr kumimoji="1" lang="en-US" altLang="zh-CN" sz="2400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int:myId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F565D2-A632-9523-B45E-85BF3E239D7C}"/>
              </a:ext>
            </a:extLst>
          </p:cNvPr>
          <p:cNvSpPr txBox="1"/>
          <p:nvPr/>
        </p:nvSpPr>
        <p:spPr>
          <a:xfrm>
            <a:off x="7973008" y="403482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obj2</a:t>
            </a:r>
            <a:endParaRPr kumimoji="1" lang="zh-CN" altLang="en-US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CD71DF52-2771-C314-9810-53A6769E30DC}"/>
              </a:ext>
            </a:extLst>
          </p:cNvPr>
          <p:cNvCxnSpPr>
            <a:cxnSpLocks/>
            <a:endCxn id="14" idx="3"/>
          </p:cNvCxnSpPr>
          <p:nvPr/>
        </p:nvCxnSpPr>
        <p:spPr bwMode="auto">
          <a:xfrm rot="10800000" flipV="1">
            <a:off x="6102015" y="2916979"/>
            <a:ext cx="918258" cy="83913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12EC676D-AE43-A52F-382A-0E7F4EF1F200}"/>
              </a:ext>
            </a:extLst>
          </p:cNvPr>
          <p:cNvCxnSpPr>
            <a:cxnSpLocks/>
            <a:endCxn id="14" idx="3"/>
          </p:cNvCxnSpPr>
          <p:nvPr/>
        </p:nvCxnSpPr>
        <p:spPr bwMode="auto">
          <a:xfrm rot="10800000">
            <a:off x="6102016" y="3756115"/>
            <a:ext cx="918261" cy="2787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A7875F0-5813-F722-09F4-CEC38A2EA484}"/>
              </a:ext>
            </a:extLst>
          </p:cNvPr>
          <p:cNvGrpSpPr/>
          <p:nvPr/>
        </p:nvGrpSpPr>
        <p:grpSpPr>
          <a:xfrm>
            <a:off x="4733863" y="3367341"/>
            <a:ext cx="1368152" cy="777547"/>
            <a:chOff x="4733863" y="3367341"/>
            <a:chExt cx="1368152" cy="77754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B11EB60-6FDB-02E5-8309-4816DF29C32F}"/>
                </a:ext>
              </a:extLst>
            </p:cNvPr>
            <p:cNvSpPr/>
            <p:nvPr/>
          </p:nvSpPr>
          <p:spPr bwMode="auto">
            <a:xfrm>
              <a:off x="4733863" y="3367341"/>
              <a:ext cx="1368152" cy="77754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itchFamily="18" charset="0"/>
                  <a:ea typeface="宋体" pitchFamily="2" charset="-122"/>
                </a:rPr>
                <a:t>static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int:total</a:t>
              </a:r>
              <a:endParaRPr kumimoji="1" lang="en-US" altLang="zh-CN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976FBE97-11B7-B74C-4B4D-4B5963D88B72}"/>
                </a:ext>
              </a:extLst>
            </p:cNvPr>
            <p:cNvCxnSpPr/>
            <p:nvPr/>
          </p:nvCxnSpPr>
          <p:spPr bwMode="auto">
            <a:xfrm>
              <a:off x="4860032" y="3756115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A37838B-4F3D-A5B5-792C-05AC70F917A5}"/>
              </a:ext>
            </a:extLst>
          </p:cNvPr>
          <p:cNvSpPr txBox="1"/>
          <p:nvPr/>
        </p:nvSpPr>
        <p:spPr>
          <a:xfrm>
            <a:off x="196310" y="4595250"/>
            <a:ext cx="668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u="sng" dirty="0"/>
              <a:t>实例化</a:t>
            </a:r>
            <a:r>
              <a:rPr kumimoji="1" lang="zh-CN" altLang="en-US" dirty="0"/>
              <a:t>成员属性或方法</a:t>
            </a:r>
            <a:r>
              <a:rPr lang="zh-CN" altLang="en-US" dirty="0"/>
              <a:t>（必须创建对象才存在）</a:t>
            </a:r>
            <a:endParaRPr kumimoji="1" lang="zh-CN" altLang="en-US" dirty="0"/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DED77C91-CE4C-9960-FE77-57E99D6883F6}"/>
              </a:ext>
            </a:extLst>
          </p:cNvPr>
          <p:cNvCxnSpPr/>
          <p:nvPr/>
        </p:nvCxnSpPr>
        <p:spPr bwMode="auto">
          <a:xfrm rot="16200000" flipV="1">
            <a:off x="2867333" y="4025983"/>
            <a:ext cx="601021" cy="50405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7674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AADAB2-15FF-3EC6-0ACF-D53B4F5B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411510"/>
            <a:ext cx="4432812" cy="19442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575EA3-C765-8AF8-1032-770DDE1E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1" y="1442082"/>
            <a:ext cx="5951098" cy="35278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081C05-6CE5-8AB5-817F-223656053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23678"/>
            <a:ext cx="1257300" cy="308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E1FDE5-3770-C7E3-076F-A688437D2FF6}"/>
              </a:ext>
            </a:extLst>
          </p:cNvPr>
          <p:cNvSpPr txBox="1"/>
          <p:nvPr/>
        </p:nvSpPr>
        <p:spPr>
          <a:xfrm>
            <a:off x="4568673" y="26749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Soldier</a:t>
            </a:r>
            <a:r>
              <a:rPr kumimoji="1" lang="zh-CN" altLang="en-US" dirty="0"/>
              <a:t>类该如何设计？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023936C4-1F17-8560-CAC8-740DB644A254}"/>
              </a:ext>
            </a:extLst>
          </p:cNvPr>
          <p:cNvCxnSpPr>
            <a:stCxn id="5" idx="1"/>
          </p:cNvCxnSpPr>
          <p:nvPr/>
        </p:nvCxnSpPr>
        <p:spPr bwMode="auto">
          <a:xfrm rot="10800000" flipV="1">
            <a:off x="3203849" y="498326"/>
            <a:ext cx="1364825" cy="88529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D987457-8439-B168-7F96-7C1B128E6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98" y="1470433"/>
            <a:ext cx="5854700" cy="345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9DB07A-6382-F847-23E3-35A426D2C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55" y="1470433"/>
            <a:ext cx="6372199" cy="3360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0627E8-EAF8-F370-0457-E1403B2C2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5" y="1499699"/>
            <a:ext cx="6082003" cy="33472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548D56-97DE-7CBB-13AF-4F8260475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5" y="1470433"/>
            <a:ext cx="6065364" cy="34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1065" y="742099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主方法 </a:t>
            </a:r>
            <a:r>
              <a:rPr lang="en-US" altLang="zh-CN" sz="2000" dirty="0">
                <a:latin typeface="+mn-ea"/>
                <a:ea typeface="+mn-ea"/>
              </a:rPr>
              <a:t>main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E31FE3-76C6-6947-911D-ADC9DE1C9500}"/>
              </a:ext>
            </a:extLst>
          </p:cNvPr>
          <p:cNvSpPr/>
          <p:nvPr/>
        </p:nvSpPr>
        <p:spPr>
          <a:xfrm>
            <a:off x="266190" y="1275606"/>
            <a:ext cx="78090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public class </a:t>
            </a:r>
            <a:r>
              <a:rPr lang="en-US" altLang="zh-CN" sz="2000" dirty="0" err="1">
                <a:latin typeface="+mn-ea"/>
                <a:ea typeface="+mn-ea"/>
              </a:rPr>
              <a:t>HelloJava</a:t>
            </a:r>
            <a:r>
              <a:rPr lang="en-US" altLang="zh-CN" sz="2000" dirty="0">
                <a:latin typeface="+mn-ea"/>
                <a:ea typeface="+mn-ea"/>
              </a:rPr>
              <a:t>{</a:t>
            </a:r>
          </a:p>
          <a:p>
            <a:pPr lvl="1"/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</a:t>
            </a:r>
            <a:r>
              <a:rPr lang="en-US" altLang="zh-CN" sz="2000" dirty="0">
                <a:latin typeface="+mn-ea"/>
                <a:ea typeface="+mn-ea"/>
              </a:rPr>
              <a:t>{</a:t>
            </a:r>
          </a:p>
          <a:p>
            <a:pPr lvl="1"/>
            <a:r>
              <a:rPr lang="en-US" altLang="zh-CN" sz="2000" dirty="0">
                <a:latin typeface="+mn-ea"/>
                <a:ea typeface="+mn-ea"/>
              </a:rPr>
              <a:t>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("Hello, Java!");</a:t>
            </a:r>
          </a:p>
          <a:p>
            <a:pPr lvl="1"/>
            <a:r>
              <a:rPr lang="en-US" altLang="zh-CN" sz="2000" dirty="0">
                <a:latin typeface="+mn-ea"/>
                <a:ea typeface="+mn-ea"/>
              </a:rPr>
              <a:t>}</a:t>
            </a:r>
          </a:p>
          <a:p>
            <a:r>
              <a:rPr lang="en-US" altLang="zh-CN" sz="2000" dirty="0">
                <a:latin typeface="+mn-ea"/>
                <a:ea typeface="+mn-ea"/>
              </a:rPr>
              <a:t>}</a:t>
            </a:r>
          </a:p>
          <a:p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main</a:t>
            </a:r>
            <a:r>
              <a:rPr lang="zh-CN" altLang="en-US" sz="2000" dirty="0">
                <a:latin typeface="+mn-ea"/>
                <a:ea typeface="+mn-ea"/>
              </a:rPr>
              <a:t>以一类特殊的函数，它指明了程序的入口点。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main</a:t>
            </a:r>
            <a:r>
              <a:rPr lang="zh-CN" altLang="en-US" sz="2000" dirty="0">
                <a:latin typeface="+mn-ea"/>
                <a:ea typeface="+mn-ea"/>
              </a:rPr>
              <a:t>的函数声明在</a:t>
            </a:r>
            <a:r>
              <a:rPr lang="en-US" altLang="zh-CN" sz="2000" dirty="0">
                <a:latin typeface="+mn-ea"/>
                <a:ea typeface="+mn-ea"/>
              </a:rPr>
              <a:t>java</a:t>
            </a:r>
            <a:r>
              <a:rPr lang="zh-CN" altLang="en-US" sz="2000" dirty="0">
                <a:latin typeface="+mn-ea"/>
                <a:ea typeface="+mn-ea"/>
              </a:rPr>
              <a:t>中是固定的。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每一个类都可以有</a:t>
            </a:r>
            <a:r>
              <a:rPr lang="en-US" altLang="zh-CN" sz="2000" dirty="0">
                <a:latin typeface="+mn-ea"/>
                <a:ea typeface="+mn-ea"/>
              </a:rPr>
              <a:t>main</a:t>
            </a:r>
            <a:r>
              <a:rPr lang="zh-CN" altLang="en-US" sz="2000" dirty="0">
                <a:latin typeface="+mn-ea"/>
                <a:ea typeface="+mn-ea"/>
              </a:rPr>
              <a:t>（也可以没有），但是程序打包运行时，必须指明主类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36813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1065" y="742099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主方法 </a:t>
            </a:r>
            <a:r>
              <a:rPr lang="en-US" altLang="zh-CN" sz="2000" dirty="0">
                <a:latin typeface="+mn-ea"/>
                <a:ea typeface="+mn-ea"/>
              </a:rPr>
              <a:t>main</a:t>
            </a:r>
            <a:r>
              <a:rPr lang="zh-CN" altLang="en-US" sz="2000" dirty="0">
                <a:latin typeface="+mn-ea"/>
                <a:ea typeface="+mn-ea"/>
              </a:rPr>
              <a:t>的参数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E31FE3-76C6-6947-911D-ADC9DE1C9500}"/>
              </a:ext>
            </a:extLst>
          </p:cNvPr>
          <p:cNvSpPr/>
          <p:nvPr/>
        </p:nvSpPr>
        <p:spPr>
          <a:xfrm>
            <a:off x="266190" y="1275606"/>
            <a:ext cx="78090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public class </a:t>
            </a:r>
            <a:r>
              <a:rPr lang="en-US" altLang="zh-CN" sz="2000" dirty="0" err="1">
                <a:latin typeface="+mn-ea"/>
                <a:ea typeface="+mn-ea"/>
              </a:rPr>
              <a:t>HelloJava</a:t>
            </a:r>
            <a:r>
              <a:rPr lang="en-US" altLang="zh-CN" sz="2000" dirty="0">
                <a:latin typeface="+mn-ea"/>
                <a:ea typeface="+mn-ea"/>
              </a:rPr>
              <a:t>{</a:t>
            </a:r>
          </a:p>
          <a:p>
            <a:pPr lvl="1"/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 main(String[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</a:t>
            </a:r>
            <a:r>
              <a:rPr lang="en-US" altLang="zh-CN" sz="2000" dirty="0">
                <a:latin typeface="+mn-ea"/>
                <a:ea typeface="+mn-ea"/>
              </a:rPr>
              <a:t>{</a:t>
            </a:r>
          </a:p>
          <a:p>
            <a:pPr lvl="2"/>
            <a:r>
              <a:rPr lang="zh-CN" altLang="en-US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</a:rPr>
              <a:t>for(String s :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</a:p>
          <a:p>
            <a:pPr lvl="2"/>
            <a:r>
              <a:rPr lang="en-US" altLang="zh-CN" sz="2000" dirty="0">
                <a:latin typeface="+mn-ea"/>
                <a:ea typeface="+mn-ea"/>
              </a:rPr>
              <a:t>       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(s);</a:t>
            </a:r>
          </a:p>
          <a:p>
            <a:pPr lvl="1"/>
            <a:r>
              <a:rPr lang="en-US" altLang="zh-CN" sz="2000" dirty="0">
                <a:latin typeface="+mn-ea"/>
                <a:ea typeface="+mn-ea"/>
              </a:rPr>
              <a:t>}</a:t>
            </a:r>
          </a:p>
          <a:p>
            <a:r>
              <a:rPr lang="en-US" altLang="zh-CN" sz="2000" dirty="0">
                <a:latin typeface="+mn-ea"/>
                <a:ea typeface="+mn-ea"/>
              </a:rPr>
              <a:t>}</a:t>
            </a:r>
          </a:p>
          <a:p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java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  <a:r>
              <a:rPr lang="en-US" altLang="zh-CN" sz="2000" dirty="0" err="1">
                <a:latin typeface="+mn-ea"/>
                <a:ea typeface="+mn-ea"/>
              </a:rPr>
              <a:t>HelloJava</a:t>
            </a:r>
            <a:r>
              <a:rPr lang="en-US" altLang="zh-CN" sz="2000" dirty="0">
                <a:latin typeface="+mn-ea"/>
                <a:ea typeface="+mn-ea"/>
              </a:rPr>
              <a:t> How Are You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How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Are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You </a:t>
            </a:r>
            <a:r>
              <a:rPr lang="zh-CN" altLang="en-US" sz="2000" dirty="0">
                <a:latin typeface="+mn-ea"/>
                <a:ea typeface="+mn-ea"/>
              </a:rPr>
              <a:t>  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6277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1065" y="742099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再看对象创建与构造函数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7F7E40-C602-244D-B001-57BE3AF6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8" y="1275606"/>
            <a:ext cx="3370402" cy="14401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B676D-4B3E-DD46-B3AC-9C779177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8" y="3075806"/>
            <a:ext cx="5962690" cy="172819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BA6D68-DFDC-DF41-8BE4-4A3E60C96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1275606"/>
            <a:ext cx="5096976" cy="144016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AB84E0A-A1BF-9D4A-AB2B-3D9F9B89DBAE}"/>
              </a:ext>
            </a:extLst>
          </p:cNvPr>
          <p:cNvCxnSpPr/>
          <p:nvPr/>
        </p:nvCxnSpPr>
        <p:spPr bwMode="auto">
          <a:xfrm>
            <a:off x="2699792" y="3507854"/>
            <a:ext cx="331236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5574D18-E0E3-484C-B358-E883606B4DE1}"/>
              </a:ext>
            </a:extLst>
          </p:cNvPr>
          <p:cNvCxnSpPr/>
          <p:nvPr/>
        </p:nvCxnSpPr>
        <p:spPr bwMode="auto">
          <a:xfrm flipV="1">
            <a:off x="4067944" y="1563638"/>
            <a:ext cx="648072" cy="1728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B64FF34-4039-B241-A5A0-4F887E84FBF3}"/>
              </a:ext>
            </a:extLst>
          </p:cNvPr>
          <p:cNvSpPr txBox="1"/>
          <p:nvPr/>
        </p:nvSpPr>
        <p:spPr>
          <a:xfrm>
            <a:off x="6228184" y="2715766"/>
            <a:ext cx="2794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800" dirty="0">
                <a:latin typeface="+mn-ea"/>
                <a:ea typeface="+mn-ea"/>
              </a:rPr>
              <a:t>构造函数的参数不与类的属性对应</a:t>
            </a:r>
            <a:r>
              <a:rPr kumimoji="1" lang="en-US" altLang="zh-CN" sz="1800" dirty="0">
                <a:latin typeface="+mn-ea"/>
                <a:ea typeface="+mn-ea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创建对象时必须指明构造函数。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800" dirty="0">
                <a:latin typeface="+mn-ea"/>
                <a:ea typeface="+mn-ea"/>
              </a:rPr>
              <a:t>构造函数必须事先定义。</a:t>
            </a:r>
          </a:p>
        </p:txBody>
      </p:sp>
    </p:spTree>
    <p:extLst>
      <p:ext uri="{BB962C8B-B14F-4D97-AF65-F5344CB8AC3E}">
        <p14:creationId xmlns:p14="http://schemas.microsoft.com/office/powerpoint/2010/main" val="3916744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chap3.2"/>
</p:tagLst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9125</TotalTime>
  <Words>2328</Words>
  <Application>Microsoft Macintosh PowerPoint</Application>
  <PresentationFormat>全屏显示(16:9)</PresentationFormat>
  <Paragraphs>406</Paragraphs>
  <Slides>41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方正姚体</vt:lpstr>
      <vt:lpstr>SimHei</vt:lpstr>
      <vt:lpstr>微软雅黑</vt:lpstr>
      <vt:lpstr>Arial</vt:lpstr>
      <vt:lpstr>Courier</vt:lpstr>
      <vt:lpstr>Helvetica</vt:lpstr>
      <vt:lpstr>Impact</vt:lpstr>
      <vt:lpstr>Times New Roman</vt:lpstr>
      <vt:lpstr>Trebuchet MS</vt:lpstr>
      <vt:lpstr>Wingdings</vt:lpstr>
      <vt:lpstr>sj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chap3.2</dc:title>
  <dc:creator>sj</dc:creator>
  <cp:lastModifiedBy>Microsoft Office User</cp:lastModifiedBy>
  <cp:revision>721</cp:revision>
  <cp:lastPrinted>2014-09-03T11:32:20Z</cp:lastPrinted>
  <dcterms:created xsi:type="dcterms:W3CDTF">2003-08-02T07:43:01Z</dcterms:created>
  <dcterms:modified xsi:type="dcterms:W3CDTF">2024-04-16T07:13:56Z</dcterms:modified>
</cp:coreProperties>
</file>